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package.core-properties+xml" PartName="/docProps/core.xml"/>
</Types>
</file>

<file path=_rels/.rels><?xml version="1.0" encoding="UTF-8" standalone="yes"?><Relationships xmlns="http://schemas.openxmlformats.org/package/2006/relationships"><Relationship Id="rId4" Target="ppt/presentation.xml" Type="http://schemas.openxmlformats.org/officeDocument/2006/relationships/officeDocument"/><Relationship Id="rId3" Target="docProps/core.xml" Type="http://schemas.openxmlformats.org/package/2006/relationships/metadata/core-properties"/><Relationship Id="rId2" Target="docProps/app.xml" Type="http://schemas.openxmlformats.org/officeDocument/2006/relationships/extended-properties"/><Relationship Id="rId1" Target="docProps/thumbnail.jpeg" Type="http://schemas.openxmlformats.org/package/2006/relationships/metadata/thumbnai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d="100" n="69"/>
          <a:sy d="100" n="69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d="100" n="100"/>
        <a:sy d="100" n="100"/>
      </p:scale>
      <p:origin x="0" y="0"/>
    </p:cViewPr>
  </p:notesTextViewPr>
  <p:gridSpacing cx="78028800" cy="78028800"/>
</p:viewPr>
</file>

<file path=ppt/_rels/presentation.xml.rels><?xml version="1.0" encoding="UTF-8" standalone="yes"?><Relationships xmlns="http://schemas.openxmlformats.org/package/2006/relationships"><Relationship Id="rId12" Target="slides/slide7.xml" Type="http://schemas.openxmlformats.org/officeDocument/2006/relationships/slide"/><Relationship Id="rId11" Target="slides/slide6.xml" Type="http://schemas.openxmlformats.org/officeDocument/2006/relationships/slide"/><Relationship Id="rId10" Target="slides/slide5.xml" Type="http://schemas.openxmlformats.org/officeDocument/2006/relationships/slide"/><Relationship Id="rId9" Target="slides/slide4.xml" Type="http://schemas.openxmlformats.org/officeDocument/2006/relationships/slide"/><Relationship Id="rId8" Target="slides/slide3.xml" Type="http://schemas.openxmlformats.org/officeDocument/2006/relationships/slide"/><Relationship Id="rId7" Target="slides/slide2.xml" Type="http://schemas.openxmlformats.org/officeDocument/2006/relationships/slide"/><Relationship Id="rId6" Target="slides/slide1.xml" Type="http://schemas.openxmlformats.org/officeDocument/2006/relationships/slide"/><Relationship Id="rId5" Target="slideMasters/slideMaster1.xml" Type="http://schemas.openxmlformats.org/officeDocument/2006/relationships/slideMaster"/><Relationship Id="rId4" Target="tableStyles.xml" Type="http://schemas.openxmlformats.org/officeDocument/2006/relationships/tableStyles"/><Relationship Id="rId3" Target="presProps.xml" Type="http://schemas.openxmlformats.org/officeDocument/2006/relationships/presProps"/><Relationship Id="rId2" Target="viewProps.xml" Type="http://schemas.openxmlformats.org/officeDocument/2006/relationships/viewProps"/><Relationship Id="rId1" Target="theme/theme1.xml" Type="http://schemas.openxmlformats.org/officeDocument/2006/relationships/theme"/></Relationships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algn="ctr" cap="flat" cmpd="sng"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 eaLnBrk="1" hangingPunct="1" latinLnBrk="0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fmla="val 4929" name="adj"/>
            </a:avLst>
          </a:prstGeom>
          <a:ln algn="ctr" cap="sq" cmpd="sng" w="6350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numCol="1"/>
          <a:lstStyle/>
          <a:p>
            <a:pPr algn="ctr" eaLnBrk="1" hangingPunct="1" latinLnBrk="0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idx="1" type="subTitle"/>
          </p:nvPr>
        </p:nvSpPr>
        <p:spPr>
          <a:xfrm>
            <a:off x="1295400" y="3200400"/>
            <a:ext cx="6400800" cy="1600200"/>
          </a:xfrm>
        </p:spPr>
        <p:txBody>
          <a:bodyPr numCol="1"/>
          <a:lstStyle>
            <a:lvl1pPr algn="ctr" indent="0" marL="0">
              <a:buNone/>
              <a:defRPr sz="2600">
                <a:solidFill>
                  <a:schemeClr val="tx2"/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09048A4C-0CCA-4A68-9F13-2AA98B7FFD2A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idx="12" sz="quarter" type="sldNum"/>
          </p:nvPr>
        </p:nvSpPr>
        <p:spPr/>
        <p:txBody>
          <a:bodyPr bIns="0" lIns="0" numCol="1" rIns="0" t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A0E279B-24F3-4B56-BE77-7E3BAB1D8F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algn="ctr" cap="sq" cmpd="sng" w="19050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numCol="1"/>
          <a:lstStyle/>
          <a:p>
            <a:pPr algn="ctr" eaLnBrk="1" hangingPunct="1" latinLnBrk="0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algn="ctr" cap="sq" cmpd="sng" w="19050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numCol="1"/>
          <a:lstStyle/>
          <a:p>
            <a:pPr algn="ctr" eaLnBrk="1" hangingPunct="1" latinLnBrk="0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algn="ctr" cap="sq" cmpd="sng" w="19050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numCol="1"/>
          <a:lstStyle/>
          <a:p>
            <a:pPr algn="ctr" eaLnBrk="1" hangingPunct="1" latinLnBrk="0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 numCol="1"/>
          <a:lstStyle>
            <a:lvl1pPr algn="ctr">
              <a:defRPr dirty="0" lang="en-US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lt1" bg2="lt2" folHlink="folHlink" hlink="hlink" tx1="dk1" tx2="dk2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09048A4C-0CCA-4A68-9F13-2AA98B7FFD2A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7A0E279B-24F3-4B56-BE77-7E3BAB1D8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6629400" y="274641"/>
            <a:ext cx="2011680" cy="5851525"/>
          </a:xfrm>
        </p:spPr>
        <p:txBody>
          <a:bodyPr numCol="1"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914400" y="274640"/>
            <a:ext cx="5562600" cy="5851525"/>
          </a:xfrm>
        </p:spPr>
        <p:txBody>
          <a:bodyPr numCol="1" vert="eaVert"/>
          <a:lstStyle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09048A4C-0CCA-4A68-9F13-2AA98B7FFD2A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7A0E279B-24F3-4B56-BE77-7E3BAB1D8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09048A4C-0CCA-4A68-9F13-2AA98B7FFD2A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7A0E279B-24F3-4B56-BE77-7E3BAB1D8F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 sz="quarter"/>
          </p:nvPr>
        </p:nvSpPr>
        <p:spPr>
          <a:xfrm>
            <a:off x="914400" y="1447800"/>
            <a:ext cx="7772400" cy="4572000"/>
          </a:xfrm>
        </p:spPr>
        <p:txBody>
          <a:bodyPr numCol="1" vert="horz"/>
          <a:lstStyle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algn="ctr" cap="flat" cmpd="sng"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 eaLnBrk="1" hangingPunct="1" latinLnBrk="0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fmla="val 4929" name="adj"/>
            </a:avLst>
          </a:prstGeom>
          <a:ln algn="ctr" cap="sq" cmpd="sng" w="6350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numCol="1"/>
          <a:lstStyle/>
          <a:p>
            <a:pPr algn="ctr" eaLnBrk="1" hangingPunct="1" latinLnBrk="0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 numCol="1"/>
          <a:lstStyle>
            <a:lvl1pPr algn="l">
              <a:buNone/>
              <a:defRPr b="0" cap="none"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722313" y="2547938"/>
            <a:ext cx="7772400" cy="1338262"/>
          </a:xfrm>
        </p:spPr>
        <p:txBody>
          <a:bodyPr anchor="t" anchorCtr="0" numCol="1"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09048A4C-0CCA-4A68-9F13-2AA98B7FFD2A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>
          <a:xfrm>
            <a:off x="800100" y="6172200"/>
            <a:ext cx="4000500" cy="457200"/>
          </a:xfrm>
        </p:spPr>
        <p:txBody>
          <a:bodyPr numCol="1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algn="ctr" cap="sq" cmpd="sng" w="19050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numCol="1"/>
          <a:lstStyle/>
          <a:p>
            <a:pPr algn="ctr" eaLnBrk="1" hangingPunct="1" latinLnBrk="0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algn="ctr" cap="sq" cmpd="sng" w="19050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numCol="1"/>
          <a:lstStyle/>
          <a:p>
            <a:pPr algn="ctr" eaLnBrk="1" hangingPunct="1" latinLnBrk="0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algn="ctr" cap="sq" cmpd="sng" w="19050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numCol="1"/>
          <a:lstStyle/>
          <a:p>
            <a:pPr algn="ctr" eaLnBrk="1" hangingPunct="1" latinLnBrk="0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146304" y="6208776"/>
            <a:ext cx="457200" cy="457200"/>
          </a:xfrm>
        </p:spPr>
        <p:txBody>
          <a:bodyPr numCol="1"/>
          <a:lstStyle/>
          <a:p>
            <a:fld id="{7A0E279B-24F3-4B56-BE77-7E3BAB1D8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accent1="accent1" accent2="accent2" accent3="accent3" accent4="accent4" accent5="accent5" accent6="accent6" bg1="lt1" bg2="lt2" folHlink="folHlink" hlink="hlink" tx1="dk1" tx2="dk2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09048A4C-0CCA-4A68-9F13-2AA98B7FFD2A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7A0E279B-24F3-4B56-BE77-7E3BAB1D8F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 sz="quarter"/>
          </p:nvPr>
        </p:nvSpPr>
        <p:spPr>
          <a:xfrm>
            <a:off x="914400" y="1447800"/>
            <a:ext cx="3749040" cy="4572000"/>
          </a:xfrm>
        </p:spPr>
        <p:txBody>
          <a:bodyPr numCol="1" vert="horz"/>
          <a:lstStyle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idx="2" sz="quarter"/>
          </p:nvPr>
        </p:nvSpPr>
        <p:spPr>
          <a:xfrm>
            <a:off x="4933950" y="1447800"/>
            <a:ext cx="3749040" cy="4572000"/>
          </a:xfrm>
        </p:spPr>
        <p:txBody>
          <a:bodyPr numCol="1" vert="horz"/>
          <a:lstStyle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 numCol="1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914400" y="1447800"/>
            <a:ext cx="3733800" cy="762000"/>
          </a:xfrm>
          <a:noFill/>
          <a:ln algn="ctr" cap="sq" cmpd="sng" w="12700">
            <a:noFill/>
            <a:prstDash val="solid"/>
          </a:ln>
        </p:spPr>
        <p:txBody>
          <a:bodyPr anchor="b" anchorCtr="0" lIns="91440" numCol="1">
            <a:noAutofit/>
          </a:bodyPr>
          <a:lstStyle>
            <a:lvl1pPr indent="0" marL="0">
              <a:buNone/>
              <a:defRPr b="1" sz="24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3" sz="half" type="body"/>
          </p:nvPr>
        </p:nvSpPr>
        <p:spPr>
          <a:xfrm>
            <a:off x="4953000" y="1447800"/>
            <a:ext cx="3733800" cy="762000"/>
          </a:xfrm>
          <a:noFill/>
          <a:ln algn="ctr" cap="sq" cmpd="sng" w="12700">
            <a:noFill/>
            <a:prstDash val="solid"/>
          </a:ln>
        </p:spPr>
        <p:txBody>
          <a:bodyPr anchor="b" anchorCtr="0" lIns="91440" numCol="1">
            <a:noAutofit/>
          </a:bodyPr>
          <a:lstStyle>
            <a:lvl1pPr indent="0" marL="0">
              <a:buNone/>
              <a:defRPr b="1" sz="24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09048A4C-0CCA-4A68-9F13-2AA98B7FFD2A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7A0E279B-24F3-4B56-BE77-7E3BAB1D8F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idx="2" sz="half"/>
          </p:nvPr>
        </p:nvSpPr>
        <p:spPr>
          <a:xfrm>
            <a:off x="914400" y="2247900"/>
            <a:ext cx="3733800" cy="3886200"/>
          </a:xfrm>
        </p:spPr>
        <p:txBody>
          <a:bodyPr numCol="1" vert="horz"/>
          <a:lstStyle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idx="4" sz="half"/>
          </p:nvPr>
        </p:nvSpPr>
        <p:spPr>
          <a:xfrm>
            <a:off x="4953000" y="2247900"/>
            <a:ext cx="3733800" cy="3886200"/>
          </a:xfrm>
        </p:spPr>
        <p:txBody>
          <a:bodyPr numCol="1" vert="horz"/>
          <a:lstStyle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09048A4C-0CCA-4A68-9F13-2AA98B7FFD2A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7A0E279B-24F3-4B56-BE77-7E3BAB1D8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09048A4C-0CCA-4A68-9F13-2AA98B7FFD2A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7A0E279B-24F3-4B56-BE77-7E3BAB1D8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algn="ctr" cap="sq" cmpd="sng" w="19050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numCol="1"/>
          <a:lstStyle/>
          <a:p>
            <a:pPr algn="ctr" eaLnBrk="1" hangingPunct="1" latinLnBrk="0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fmla="val 4929" name="adj"/>
            </a:avLst>
          </a:prstGeom>
          <a:ln algn="ctr" cap="sq" cmpd="sng" w="6350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numCol="1"/>
          <a:lstStyle/>
          <a:p>
            <a:pPr algn="ctr" eaLnBrk="1" hangingPunct="1" latinLnBrk="0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 numCol="1"/>
          <a:lstStyle>
            <a:lvl1pPr algn="l">
              <a:buNone/>
              <a:defRPr b="0"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idx="2" type="body"/>
          </p:nvPr>
        </p:nvSpPr>
        <p:spPr>
          <a:xfrm>
            <a:off x="914400" y="1600200"/>
            <a:ext cx="1905000" cy="4495800"/>
          </a:xfrm>
        </p:spPr>
        <p:txBody>
          <a:bodyPr numCol="1"/>
          <a:lstStyle>
            <a:lvl1pPr indent="0" marL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09048A4C-0CCA-4A68-9F13-2AA98B7FFD2A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7A0E279B-24F3-4B56-BE77-7E3BAB1D8F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idx="1" sz="quarter"/>
          </p:nvPr>
        </p:nvSpPr>
        <p:spPr>
          <a:xfrm>
            <a:off x="2971800" y="1600200"/>
            <a:ext cx="5715000" cy="4495800"/>
          </a:xfrm>
        </p:spPr>
        <p:txBody>
          <a:bodyPr numCol="1" vert="horz"/>
          <a:lstStyle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 numCol="1">
            <a:noAutofit/>
          </a:bodyPr>
          <a:lstStyle>
            <a:lvl1pPr algn="l">
              <a:buNone/>
              <a:defRPr b="0" sz="28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914400" y="5445825"/>
            <a:ext cx="7315200" cy="685800"/>
          </a:xfrm>
        </p:spPr>
        <p:txBody>
          <a:bodyPr numCol="1"/>
          <a:lstStyle>
            <a:lvl1pPr indent="0" marL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09048A4C-0CCA-4A68-9F13-2AA98B7FFD2A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>
          <a:xfrm>
            <a:off x="914400" y="6172200"/>
            <a:ext cx="3886200" cy="457200"/>
          </a:xfrm>
        </p:spPr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>
          <a:xfrm>
            <a:off x="146304" y="6208776"/>
            <a:ext cx="457200" cy="457200"/>
          </a:xfrm>
        </p:spPr>
        <p:txBody>
          <a:bodyPr numCol="1"/>
          <a:lstStyle/>
          <a:p>
            <a:fld id="{7A0E279B-24F3-4B56-BE77-7E3BAB1D8F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algn="ctr" cap="sq" cmpd="sng" w="19050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numCol="1"/>
          <a:lstStyle/>
          <a:p>
            <a:pPr algn="ctr" eaLnBrk="1" hangingPunct="1" latinLnBrk="0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algn="ctr" cap="sq" cmpd="sng" w="19050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numCol="1"/>
          <a:lstStyle/>
          <a:p>
            <a:pPr algn="ctr" eaLnBrk="1" hangingPunct="1" latinLnBrk="0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algn="ctr" cap="sq" cmpd="sng" w="19050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numCol="1"/>
          <a:lstStyle/>
          <a:p>
            <a:pPr algn="ctr" eaLnBrk="1" hangingPunct="1" latinLnBrk="0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idx="1" type="pic"/>
          </p:nvPr>
        </p:nvSpPr>
        <p:spPr>
          <a:xfrm>
            <a:off x="68308" y="66675"/>
            <a:ext cx="9001873" cy="4581525"/>
          </a:xfrm>
          <a:prstGeom prst="round2SameRect">
            <a:avLst>
              <a:gd fmla="val 7101" name="adj1"/>
              <a:gd fmla="val 0" name="adj2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numCol="1"/>
          <a:lstStyle>
            <a:lvl1pPr indent="0" marL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dirty="0"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arget="../slideLayouts/slideLayout11.xml" Type="http://schemas.openxmlformats.org/officeDocument/2006/relationships/slideLayout"/><Relationship Id="rId11" Target="../slideLayouts/slideLayout10.xml" Type="http://schemas.openxmlformats.org/officeDocument/2006/relationships/slideLayout"/><Relationship Id="rId9" Target="../slideLayouts/slideLayout8.xml" Type="http://schemas.openxmlformats.org/officeDocument/2006/relationships/slideLayout"/><Relationship Id="rId10" Target="../slideLayouts/slideLayout9.xml" Type="http://schemas.openxmlformats.org/officeDocument/2006/relationships/slideLayout"/><Relationship Id="rId8" Target="../slideLayouts/slideLayout7.xml" Type="http://schemas.openxmlformats.org/officeDocument/2006/relationships/slideLayout"/><Relationship Id="rId7" Target="../slideLayouts/slideLayout6.xml" Type="http://schemas.openxmlformats.org/officeDocument/2006/relationships/slideLayout"/><Relationship Id="rId6" Target="../slideLayouts/slideLayout5.xml" Type="http://schemas.openxmlformats.org/officeDocument/2006/relationships/slideLayout"/><Relationship Id="rId5" Target="../slideLayouts/slideLayout4.xml" Type="http://schemas.openxmlformats.org/officeDocument/2006/relationships/slideLayout"/><Relationship Id="rId4" Target="../slideLayouts/slideLayout3.xml" Type="http://schemas.openxmlformats.org/officeDocument/2006/relationships/slideLayout"/><Relationship Id="rId3" Target="../slideLayouts/slideLayout2.xml" Type="http://schemas.openxmlformats.org/officeDocument/2006/relationships/slideLayout"/><Relationship Id="rId2" Target="../slideLayouts/slideLayout1.xml" Type="http://schemas.openxmlformats.org/officeDocument/2006/relationships/slideLayout"/><Relationship Id="rId1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algn="ctr" cap="flat" cmpd="sng"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 eaLnBrk="1" hangingPunct="1" latinLnBrk="0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fmla="val 4929" name="adj"/>
            </a:avLst>
          </a:prstGeom>
          <a:ln algn="ctr" cap="sq" cmpd="sng" w="6350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numCol="1"/>
          <a:lstStyle/>
          <a:p>
            <a:pPr algn="ctr" eaLnBrk="1" hangingPunct="1" latinLnBrk="0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anchor="b" anchorCtr="0" bIns="91440" numCol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idx="1" type="body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numCol="1">
            <a:normAutofit/>
          </a:bodyPr>
          <a:lstStyle/>
          <a:p>
            <a:pPr eaLnBrk="1" hangingPunct="1" latinLnBrk="0" lvl="0"/>
            <a:r>
              <a:rPr kumimoji="0" lang="en-US" smtClean="0"/>
              <a:t>Click to edit Master text styles</a:t>
            </a:r>
          </a:p>
          <a:p>
            <a:pPr eaLnBrk="1" hangingPunct="1" latinLnBrk="0" lvl="1"/>
            <a:r>
              <a:rPr kumimoji="0" lang="en-US" smtClean="0"/>
              <a:t>Second level</a:t>
            </a:r>
          </a:p>
          <a:p>
            <a:pPr eaLnBrk="1" hangingPunct="1" latinLnBrk="0" lvl="2"/>
            <a:r>
              <a:rPr kumimoji="0" lang="en-US" smtClean="0"/>
              <a:t>Third level</a:t>
            </a:r>
          </a:p>
          <a:p>
            <a:pPr eaLnBrk="1" hangingPunct="1" latinLnBrk="0" lvl="3"/>
            <a:r>
              <a:rPr kumimoji="0" lang="en-US" smtClean="0"/>
              <a:t>Fourth level</a:t>
            </a:r>
          </a:p>
          <a:p>
            <a:pPr eaLnBrk="1" hangingPunct="1" latinLnBrk="0" lvl="4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idx="2" sz="half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 numCol="1"/>
          <a:lstStyle>
            <a:lvl1pPr algn="r" eaLnBrk="1" hangingPunct="1" latinLnBrk="0">
              <a:defRPr kumimoji="0" sz="1400">
                <a:solidFill>
                  <a:schemeClr val="tx2"/>
                </a:solidFill>
              </a:defRPr>
            </a:lvl1pPr>
          </a:lstStyle>
          <a:p>
            <a:fld id="{09048A4C-0CCA-4A68-9F13-2AA98B7FFD2A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3" sz="quarter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 numCol="1"/>
          <a:lstStyle>
            <a:lvl1pPr eaLnBrk="1" hangingPunct="1" latinLnBrk="0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idx="4" sz="quarter" type="sldNum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anchor="ctr" anchorCtr="1" bIns="0" lIns="0" numCol="1" rIns="0" tIns="0" wrap="none">
            <a:noAutofit/>
          </a:bodyPr>
          <a:lstStyle>
            <a:lvl1pPr algn="ctr" eaLnBrk="1" hangingPunct="1" latinLnBrk="0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A0E279B-24F3-4B56-BE77-7E3BAB1D8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xStyles>
    <p:titleStyle>
      <a:lvl1pPr algn="l" eaLnBrk="1" hangingPunct="1" latinLnBrk="0" rtl="0">
        <a:spcBef>
          <a:spcPct val="0"/>
        </a:spcBef>
        <a:buNone/>
        <a:defRPr kern="1200" kumimoji="0" sz="40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algn="l" eaLnBrk="1" hangingPunct="1" indent="-274320" latinLnBrk="0" marL="274320" rtl="0">
        <a:spcBef>
          <a:spcPts val="580"/>
        </a:spcBef>
        <a:buClr>
          <a:schemeClr val="accent1"/>
        </a:buClr>
        <a:buSzPct val="85000"/>
        <a:buFont typeface="Wingdings 2"/>
        <a:buChar char=""/>
        <a:defRPr kern="1200" kumimoji="0" sz="260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indent="-228600" latinLnBrk="0" marL="548640" rtl="0">
        <a:spcBef>
          <a:spcPts val="370"/>
        </a:spcBef>
        <a:buClr>
          <a:schemeClr val="accent2"/>
        </a:buClr>
        <a:buSzPct val="85000"/>
        <a:buFont typeface="Wingdings 2"/>
        <a:buChar char=""/>
        <a:defRPr kern="1200" kumimoji="0" sz="240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indent="-228600" latinLnBrk="0" marL="822960" rtl="0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ern="1200" kumimoji="0" sz="200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228600" latinLnBrk="0" marL="1097280" rtl="0">
        <a:spcBef>
          <a:spcPts val="370"/>
        </a:spcBef>
        <a:buClr>
          <a:schemeClr val="accent3"/>
        </a:buClr>
        <a:buSzPct val="80000"/>
        <a:buFont typeface="Wingdings 2"/>
        <a:buChar char=""/>
        <a:defRPr kern="1200" kumimoji="0" sz="200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indent="-228600" latinLnBrk="0" marL="1371600" rtl="0">
        <a:spcBef>
          <a:spcPts val="370"/>
        </a:spcBef>
        <a:buClr>
          <a:schemeClr val="accent3"/>
        </a:buClr>
        <a:buFontTx/>
        <a:buChar char="o"/>
        <a:defRPr kern="1200" kumimoji="0" sz="200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228600" latinLnBrk="0" marL="1645920" rtl="0">
        <a:spcBef>
          <a:spcPts val="370"/>
        </a:spcBef>
        <a:buClr>
          <a:schemeClr val="accent3"/>
        </a:buClr>
        <a:buChar char="•"/>
        <a:defRPr baseline="0" kern="1200" kumimoji="0" sz="180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228600" latinLnBrk="0" marL="1920240" rtl="0">
        <a:spcBef>
          <a:spcPts val="370"/>
        </a:spcBef>
        <a:buClr>
          <a:schemeClr val="accent2"/>
        </a:buClr>
        <a:buChar char="•"/>
        <a:defRPr kern="1200" kumimoji="0" sz="180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228600" latinLnBrk="0" marL="2194560" rtl="0">
        <a:spcBef>
          <a:spcPts val="370"/>
        </a:spcBef>
        <a:buClr>
          <a:schemeClr val="accent1">
            <a:tint val="60000"/>
          </a:schemeClr>
        </a:buClr>
        <a:buChar char="•"/>
        <a:defRPr kern="1200" kumimoji="0" sz="180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228600" latinLnBrk="0" marL="2468880" rtl="0">
        <a:spcBef>
          <a:spcPts val="370"/>
        </a:spcBef>
        <a:buClr>
          <a:schemeClr val="accent2">
            <a:tint val="60000"/>
          </a:schemeClr>
        </a:buClr>
        <a:buChar char="•"/>
        <a:defRPr kern="1200" kumimoji="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3.xml.rels><?xml version="1.0" encoding="UTF-8" standalone="yes"?>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<Relationships xmlns="http://schemas.openxmlformats.org/package/2006/relationships"><Relationship Id="rId2" Target="../media/image3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5.xml.rels><?xml version="1.0" encoding="UTF-8" standalone="yes"?><Relationships xmlns="http://schemas.openxmlformats.org/package/2006/relationships"><Relationship Id="rId2" Target="../media/image4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6.xml.rels><?xml version="1.0" encoding="UTF-8" standalone="yes"?><Relationships xmlns="http://schemas.openxmlformats.org/package/2006/relationships"><Relationship Id="rId2" Target="../media/image5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7.xml.rels><?xml version="1.0" encoding="UTF-8" standalone="yes"?><Relationships xmlns="http://schemas.openxmlformats.org/package/2006/relationships"><Relationship Id="rId2" Target="../media/image6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 type="subTitle"/>
          </p:nvPr>
        </p:nvSpPr>
        <p:spPr/>
        <p:txBody>
          <a:bodyPr numCol="1"/>
          <a:lstStyle/>
          <a:p>
            <a:r>
              <a:rPr dirty="0" lang="en-US" smtClean="0"/>
              <a:t>Unit 13</a:t>
            </a:r>
          </a:p>
          <a:p>
            <a:endParaRPr dirty="0" lang="en-US" smtClean="0"/>
          </a:p>
          <a:p>
            <a:r>
              <a:rPr dirty="0" lang="en-US" smtClean="0">
                <a:solidFill>
                  <a:srgbClr val="FF0000"/>
                </a:solidFill>
              </a:rPr>
              <a:t>Red</a:t>
            </a:r>
            <a:r>
              <a:rPr dirty="0" lang="en-US" smtClean="0"/>
              <a:t>= Left, </a:t>
            </a:r>
            <a:r>
              <a:rPr dirty="0" lang="en-US" smtClean="0">
                <a:solidFill>
                  <a:srgbClr val="0070C0"/>
                </a:solidFill>
              </a:rPr>
              <a:t>Blue </a:t>
            </a:r>
            <a:r>
              <a:rPr dirty="0" lang="en-US" smtClean="0"/>
              <a:t>= Right</a:t>
            </a:r>
            <a:endParaRPr dirty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numCol="1"/>
          <a:lstStyle/>
          <a:p>
            <a:r>
              <a:rPr dirty="0" lang="en-US" smtClean="0"/>
              <a:t>Ancient Rome’s Geography</a:t>
            </a:r>
            <a:endParaRPr dirty="0" lang="en-US"/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lang="en-US" smtClean="0"/>
              <a:t>Advantages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quarter"/>
          </p:nvPr>
        </p:nvSpPr>
        <p:spPr/>
        <p:txBody>
          <a:bodyPr numCol="1"/>
          <a:lstStyle/>
          <a:p>
            <a:r>
              <a:rPr dirty="0" lang="en-US" smtClean="0">
                <a:solidFill>
                  <a:srgbClr val="FF0000"/>
                </a:solidFill>
              </a:rPr>
              <a:t>Predict advantages if Rome’s location:</a:t>
            </a:r>
          </a:p>
          <a:p>
            <a:endParaRPr dirty="0" lang="en-US" smtClean="0">
              <a:solidFill>
                <a:srgbClr val="FF0000"/>
              </a:solidFill>
            </a:endParaRPr>
          </a:p>
          <a:p>
            <a:endParaRPr dirty="0" lang="en-US" smtClean="0">
              <a:solidFill>
                <a:srgbClr val="FF0000"/>
              </a:solidFill>
            </a:endParaRPr>
          </a:p>
          <a:p>
            <a:r>
              <a:rPr dirty="0" lang="en-US" smtClean="0">
                <a:solidFill>
                  <a:srgbClr val="FF0000"/>
                </a:solidFill>
              </a:rPr>
              <a:t>Rome’s location offered several advantages. </a:t>
            </a:r>
          </a:p>
          <a:p>
            <a:endParaRPr dirty="0" lang="en-US"/>
          </a:p>
          <a:p>
            <a:endParaRPr dirty="0" lang="en-US" smtClean="0"/>
          </a:p>
          <a:p>
            <a:endParaRPr dirty="0" lang="en-US"/>
          </a:p>
          <a:p>
            <a:endParaRPr dirty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idx="2" sz="quarter"/>
          </p:nvPr>
        </p:nvSpPr>
        <p:spPr/>
        <p:txBody>
          <a:bodyPr numCol="1"/>
          <a:lstStyle/>
          <a:p>
            <a:r>
              <a:rPr dirty="0" lang="en-US" smtClean="0">
                <a:solidFill>
                  <a:srgbClr val="0070C0"/>
                </a:solidFill>
              </a:rPr>
              <a:t>Your Group’s answer</a:t>
            </a:r>
          </a:p>
          <a:p>
            <a:endParaRPr dirty="0" lang="en-US" smtClean="0">
              <a:solidFill>
                <a:srgbClr val="0070C0"/>
              </a:solidFill>
            </a:endParaRPr>
          </a:p>
          <a:p>
            <a:endParaRPr dirty="0" lang="en-US" smtClean="0">
              <a:solidFill>
                <a:srgbClr val="0070C0"/>
              </a:solidFill>
            </a:endParaRPr>
          </a:p>
          <a:p>
            <a:r>
              <a:rPr dirty="0" lang="en-US" smtClean="0">
                <a:solidFill>
                  <a:srgbClr val="0070C0"/>
                </a:solidFill>
              </a:rPr>
              <a:t>The </a:t>
            </a:r>
            <a:r>
              <a:rPr b="1" dirty="0" lang="en-US" smtClean="0" u="sng">
                <a:solidFill>
                  <a:srgbClr val="0070C0"/>
                </a:solidFill>
              </a:rPr>
              <a:t>Italian</a:t>
            </a:r>
            <a:r>
              <a:rPr dirty="0" lang="en-US" smtClean="0">
                <a:solidFill>
                  <a:srgbClr val="0070C0"/>
                </a:solidFill>
              </a:rPr>
              <a:t> </a:t>
            </a:r>
            <a:r>
              <a:rPr b="1" dirty="0" lang="en-US" smtClean="0" u="sng">
                <a:solidFill>
                  <a:srgbClr val="0070C0"/>
                </a:solidFill>
              </a:rPr>
              <a:t>peninsula</a:t>
            </a:r>
            <a:r>
              <a:rPr dirty="0" lang="en-US" smtClean="0">
                <a:solidFill>
                  <a:srgbClr val="0070C0"/>
                </a:solidFill>
              </a:rPr>
              <a:t> offered protection by the hills and mountains found throughout the area</a:t>
            </a:r>
          </a:p>
          <a:p>
            <a:endParaRPr dirty="0" lang="en-US"/>
          </a:p>
          <a:p>
            <a:endParaRPr dirty="0" lang="en-US" smtClean="0"/>
          </a:p>
          <a:p>
            <a:endParaRPr dirty="0" lang="en-US" smtClean="0"/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endParaRPr lang="en-US"/>
          </a:p>
        </p:txBody>
      </p:sp>
      <p:pic>
        <p:nvPicPr>
          <p:cNvPr descr="southern europe.jpg" id="6" name="Content Placeholder 5"/>
          <p:cNvPicPr>
            <a:picLocks noChangeAspect="1" noGrp="1"/>
          </p:cNvPicPr>
          <p:nvPr>
            <p:ph idx="1" sz="quarter"/>
          </p:nvPr>
        </p:nvPicPr>
        <p:blipFill>
          <a:blip cstate="print"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lang="en-US" smtClean="0"/>
              <a:t>Two Mountain Ranges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quarter"/>
          </p:nvPr>
        </p:nvSpPr>
        <p:spPr/>
        <p:txBody>
          <a:bodyPr numCol="1">
            <a:normAutofit/>
          </a:bodyPr>
          <a:lstStyle/>
          <a:p>
            <a:r>
              <a:rPr dirty="0" lang="en-US" smtClean="0">
                <a:solidFill>
                  <a:srgbClr val="FF0000"/>
                </a:solidFill>
              </a:rPr>
              <a:t>Two major mountain ranges</a:t>
            </a:r>
            <a:endParaRPr dirty="0" lang="en-US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2" sz="quarter"/>
          </p:nvPr>
        </p:nvSpPr>
        <p:spPr>
          <a:xfrm>
            <a:off x="4038600" y="1600200"/>
            <a:ext cx="4648200" cy="4525963"/>
          </a:xfrm>
        </p:spPr>
        <p:txBody>
          <a:bodyPr numCol="1">
            <a:normAutofit/>
          </a:bodyPr>
          <a:lstStyle/>
          <a:p>
            <a:r>
              <a:rPr dirty="0" lang="en-US" smtClean="0">
                <a:solidFill>
                  <a:srgbClr val="0070C0"/>
                </a:solidFill>
              </a:rPr>
              <a:t>The </a:t>
            </a:r>
            <a:r>
              <a:rPr b="1" dirty="0" lang="en-US" smtClean="0">
                <a:solidFill>
                  <a:srgbClr val="0070C0"/>
                </a:solidFill>
              </a:rPr>
              <a:t>Alps Mountains</a:t>
            </a:r>
            <a:r>
              <a:rPr dirty="0" lang="en-US" smtClean="0">
                <a:solidFill>
                  <a:srgbClr val="0070C0"/>
                </a:solidFill>
              </a:rPr>
              <a:t>, Europe’s highest mountains, separated the Italian peninsula from the rest of the continent. </a:t>
            </a:r>
          </a:p>
          <a:p>
            <a:endParaRPr dirty="0" lang="en-US" smtClean="0">
              <a:solidFill>
                <a:srgbClr val="0070C0"/>
              </a:solidFill>
            </a:endParaRPr>
          </a:p>
          <a:p>
            <a:r>
              <a:rPr dirty="0" lang="en-US" smtClean="0">
                <a:solidFill>
                  <a:srgbClr val="0070C0"/>
                </a:solidFill>
              </a:rPr>
              <a:t>The </a:t>
            </a:r>
            <a:r>
              <a:rPr b="1" dirty="0" lang="en-US" smtClean="0">
                <a:solidFill>
                  <a:srgbClr val="0070C0"/>
                </a:solidFill>
              </a:rPr>
              <a:t>Apennine Mountains </a:t>
            </a:r>
            <a:r>
              <a:rPr dirty="0" lang="en-US" smtClean="0">
                <a:solidFill>
                  <a:srgbClr val="0070C0"/>
                </a:solidFill>
              </a:rPr>
              <a:t>run north to south along the length of the Italian peninsula</a:t>
            </a:r>
            <a:endParaRPr dirty="0" lang="en-US">
              <a:solidFill>
                <a:srgbClr val="0070C0"/>
              </a:solidFill>
            </a:endParaRPr>
          </a:p>
        </p:txBody>
      </p:sp>
      <p:pic>
        <p:nvPicPr>
          <p:cNvPr descr="http://gtm-media.discoveryeducation.com/videos/imagelibrary/web/BB1406BE-CF1F-87A8-266DF2F3DFC732C3.jpg" id="3074" name="Picture 2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>
          <a:xfrm>
            <a:off x="381000" y="2590800"/>
            <a:ext cx="35814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lang="en-US" smtClean="0"/>
              <a:t>Climate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quarter"/>
          </p:nvPr>
        </p:nvSpPr>
        <p:spPr>
          <a:xfrm>
            <a:off x="457200" y="1600200"/>
            <a:ext cx="2438400" cy="4525963"/>
          </a:xfrm>
        </p:spPr>
        <p:txBody>
          <a:bodyPr numCol="1">
            <a:normAutofit/>
          </a:bodyPr>
          <a:lstStyle/>
          <a:p>
            <a:r>
              <a:rPr dirty="0" lang="en-US" smtClean="0">
                <a:solidFill>
                  <a:srgbClr val="FF0000"/>
                </a:solidFill>
              </a:rPr>
              <a:t>How did the Climate help Romans?</a:t>
            </a:r>
            <a:endParaRPr dirty="0" lang="en-US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2" sz="quarter"/>
          </p:nvPr>
        </p:nvSpPr>
        <p:spPr>
          <a:xfrm>
            <a:off x="3124200" y="1600200"/>
            <a:ext cx="5562600" cy="4525963"/>
          </a:xfrm>
        </p:spPr>
        <p:txBody>
          <a:bodyPr numCol="1">
            <a:normAutofit/>
          </a:bodyPr>
          <a:lstStyle/>
          <a:p>
            <a:r>
              <a:rPr dirty="0" lang="en-US" smtClean="0">
                <a:solidFill>
                  <a:srgbClr val="0070C0"/>
                </a:solidFill>
              </a:rPr>
              <a:t>The region had mild, rainy winters and hot, dry summers. </a:t>
            </a:r>
          </a:p>
          <a:p>
            <a:endParaRPr dirty="0" lang="en-US" smtClean="0">
              <a:solidFill>
                <a:srgbClr val="0070C0"/>
              </a:solidFill>
            </a:endParaRPr>
          </a:p>
          <a:p>
            <a:r>
              <a:rPr dirty="0" lang="en-US" smtClean="0">
                <a:solidFill>
                  <a:srgbClr val="0070C0"/>
                </a:solidFill>
              </a:rPr>
              <a:t>Made it possible for the region to develop a strong agricultural base.</a:t>
            </a:r>
          </a:p>
          <a:p>
            <a:endParaRPr dirty="0" lang="en-US" smtClean="0">
              <a:solidFill>
                <a:srgbClr val="0070C0"/>
              </a:solidFill>
            </a:endParaRPr>
          </a:p>
          <a:p>
            <a:r>
              <a:rPr dirty="0" lang="en-US" smtClean="0">
                <a:solidFill>
                  <a:srgbClr val="0070C0"/>
                </a:solidFill>
              </a:rPr>
              <a:t> Grew wheat, grapes, and olives and build a consistent food supply. </a:t>
            </a:r>
            <a:endParaRPr dirty="0" lang="en-US">
              <a:solidFill>
                <a:srgbClr val="0070C0"/>
              </a:solidFill>
            </a:endParaRPr>
          </a:p>
        </p:txBody>
      </p:sp>
      <p:pic>
        <p:nvPicPr>
          <p:cNvPr descr="http://gtm-media.discoveryeducation.com/videos/socialstudiestechbook/image/medium/122314458_md.jpg" id="2050" name="Picture 2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>
          <a:xfrm>
            <a:off x="457200" y="3276600"/>
            <a:ext cx="2438400" cy="23687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lang="en-US" smtClean="0"/>
              <a:t>Tiber River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quarter"/>
          </p:nvPr>
        </p:nvSpPr>
        <p:spPr>
          <a:xfrm>
            <a:off x="457200" y="1600200"/>
            <a:ext cx="2667000" cy="4525963"/>
          </a:xfrm>
        </p:spPr>
        <p:txBody>
          <a:bodyPr numCol="1">
            <a:normAutofit/>
          </a:bodyPr>
          <a:lstStyle/>
          <a:p>
            <a:r>
              <a:rPr dirty="0" lang="en-US" smtClean="0">
                <a:solidFill>
                  <a:srgbClr val="FF0000"/>
                </a:solidFill>
              </a:rPr>
              <a:t>Agriculture</a:t>
            </a:r>
            <a:endParaRPr dirty="0" lang="en-US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2" sz="quarter"/>
          </p:nvPr>
        </p:nvSpPr>
        <p:spPr>
          <a:xfrm>
            <a:off x="3048000" y="1600200"/>
            <a:ext cx="5638800" cy="4525963"/>
          </a:xfrm>
        </p:spPr>
        <p:txBody>
          <a:bodyPr numCol="1">
            <a:normAutofit/>
          </a:bodyPr>
          <a:lstStyle/>
          <a:p>
            <a:r>
              <a:rPr dirty="0" lang="en-US" smtClean="0">
                <a:solidFill>
                  <a:srgbClr val="0070C0"/>
                </a:solidFill>
              </a:rPr>
              <a:t>The growing agricultural system was aided by the nearby Tiber River. </a:t>
            </a:r>
          </a:p>
          <a:p>
            <a:endParaRPr dirty="0" lang="en-US" smtClean="0">
              <a:solidFill>
                <a:srgbClr val="0070C0"/>
              </a:solidFill>
            </a:endParaRPr>
          </a:p>
          <a:p>
            <a:r>
              <a:rPr dirty="0" lang="en-US" smtClean="0">
                <a:solidFill>
                  <a:srgbClr val="0070C0"/>
                </a:solidFill>
              </a:rPr>
              <a:t>The Tiber provided a reliable source of fresh water used for irrigating their farms</a:t>
            </a:r>
          </a:p>
          <a:p>
            <a:endParaRPr dirty="0" lang="en-US">
              <a:solidFill>
                <a:srgbClr val="0070C0"/>
              </a:solidFill>
            </a:endParaRPr>
          </a:p>
          <a:p>
            <a:r>
              <a:rPr dirty="0" lang="en-US" smtClean="0">
                <a:solidFill>
                  <a:srgbClr val="0070C0"/>
                </a:solidFill>
              </a:rPr>
              <a:t> As well as drinking water for humans and animals. However, unlike many other civilizations, Rome did not develop in the river’s delta.</a:t>
            </a:r>
            <a:endParaRPr dirty="0" lang="en-US">
              <a:solidFill>
                <a:srgbClr val="0070C0"/>
              </a:solidFill>
            </a:endParaRPr>
          </a:p>
        </p:txBody>
      </p:sp>
      <p:pic>
        <p:nvPicPr>
          <p:cNvPr descr="http://gtm-media.discoveryeducation.com/videos/socialstudiestechbook/nonsearchableimage/medium/WH_Rome_GeoEcon_CIT7_Exp_Tiber_med.jpg" id="1026" name="Picture 2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>
          <a:xfrm>
            <a:off x="304800" y="2743200"/>
            <a:ext cx="2743200" cy="3632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lang="en-US" smtClean="0"/>
              <a:t>Mediterranean Sea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quarter"/>
          </p:nvPr>
        </p:nvSpPr>
        <p:spPr>
          <a:xfrm>
            <a:off x="381000" y="1600200"/>
            <a:ext cx="2971800" cy="4525963"/>
          </a:xfrm>
        </p:spPr>
        <p:txBody>
          <a:bodyPr numCol="1">
            <a:normAutofit lnSpcReduction="10000"/>
          </a:bodyPr>
          <a:lstStyle/>
          <a:p>
            <a:r>
              <a:rPr dirty="0" lang="en-US" smtClean="0">
                <a:solidFill>
                  <a:srgbClr val="FF0000"/>
                </a:solidFill>
              </a:rPr>
              <a:t>How was the Mediterranean Sea important to Rome?</a:t>
            </a:r>
            <a:endParaRPr dirty="0" lang="en-US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2" sz="quarter"/>
          </p:nvPr>
        </p:nvSpPr>
        <p:spPr>
          <a:xfrm>
            <a:off x="3276600" y="1600200"/>
            <a:ext cx="5410200" cy="4525963"/>
          </a:xfrm>
        </p:spPr>
        <p:txBody>
          <a:bodyPr numCol="1">
            <a:normAutofit lnSpcReduction="10000"/>
          </a:bodyPr>
          <a:lstStyle/>
          <a:p>
            <a:r>
              <a:rPr dirty="0" lang="en-US" smtClean="0">
                <a:solidFill>
                  <a:srgbClr val="0070C0"/>
                </a:solidFill>
              </a:rPr>
              <a:t>trade was an important part of life in ancient Rome. </a:t>
            </a:r>
          </a:p>
          <a:p>
            <a:endParaRPr dirty="0" lang="en-US" smtClean="0">
              <a:solidFill>
                <a:srgbClr val="0070C0"/>
              </a:solidFill>
            </a:endParaRPr>
          </a:p>
          <a:p>
            <a:r>
              <a:rPr dirty="0" lang="en-US" smtClean="0">
                <a:solidFill>
                  <a:srgbClr val="0070C0"/>
                </a:solidFill>
              </a:rPr>
              <a:t>Rome developed several trade routes throughout the Mediterranean Sea and established trade with other civilizations.</a:t>
            </a:r>
          </a:p>
          <a:p>
            <a:endParaRPr dirty="0" lang="en-US" smtClean="0">
              <a:solidFill>
                <a:srgbClr val="0070C0"/>
              </a:solidFill>
            </a:endParaRPr>
          </a:p>
          <a:p>
            <a:r>
              <a:rPr dirty="0" lang="en-US" smtClean="0">
                <a:solidFill>
                  <a:srgbClr val="0070C0"/>
                </a:solidFill>
              </a:rPr>
              <a:t> Later, the Roman armies used these same routes to conquer large amounts of territory and expand the empire along the Mediterranean.</a:t>
            </a:r>
            <a:endParaRPr dirty="0" lang="en-US">
              <a:solidFill>
                <a:srgbClr val="0070C0"/>
              </a:solidFill>
            </a:endParaRPr>
          </a:p>
        </p:txBody>
      </p:sp>
      <p:pic>
        <p:nvPicPr>
          <p:cNvPr descr="http://gtm-media.discoveryeducation.com/videos/imagelibrary/web/EF6E9B9A-BAAC-7001-2B6CD422402A0B34.jpg" id="31746" name="Picture 2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>
          <a:xfrm>
            <a:off x="304800" y="3039582"/>
            <a:ext cx="2819400" cy="32373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theme/_rels/theme1.xml.rels><?xml version="1.0" encoding="UTF-8" standalone="yes"?><Relationships xmlns="http://schemas.openxmlformats.org/package/2006/relationships"><Relationship Id="rId1" Target="../media/image1.jpeg" Type="http://schemas.openxmlformats.org/officeDocument/2006/relationships/image"/></Relationships>
</file>

<file path=ppt/theme/theme1.xml><?xml version="1.0" encoding="utf-8"?>
<a:theme xmlns:a="http://schemas.openxmlformats.org/drawingml/2006/main" name="Equity">
  <a:themeElements>
    <a:clrScheme name="Equity">
      <a:dk1>
        <a:sysClr lastClr="000000" val="windowText"/>
      </a:dk1>
      <a:lt1>
        <a:sysClr lastClr="FFFFFF" val="window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algn="ctr" flip="none" sx="70000" sy="70000" tx="0" ty="0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algn="ctr" flip="none" sx="65000" sy="65000" tx="0" ty="0"/>
        </a:blipFill>
      </a:fillStyleLst>
      <a:lnStyleLst>
        <a:ln algn="ctr" cap="flat" cmpd="sng" w="9525">
          <a:solidFill>
            <a:schemeClr val="phClr">
              <a:shade val="60000"/>
              <a:satMod val="110000"/>
            </a:schemeClr>
          </a:solidFill>
          <a:prstDash val="solid"/>
        </a:ln>
        <a:ln algn="ctr" cap="flat" cmpd="sng" w="127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algn="t" blurRad="38100" dir="5400000" dist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algn="t" blurRad="38100" dir="5400000" dist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algn="t" blurRad="50800" dir="5400000" dist="50800" rotWithShape="0">
              <a:srgbClr val="000000">
                <a:alpha val="60000"/>
              </a:srgbClr>
            </a:outerShdw>
          </a:effectLst>
          <a:scene3d>
            <a:camera fov="0" prst="isometricBottomUp">
              <a:rot lat="0" lon="0" rev="0"/>
            </a:camera>
            <a:lightRig dir="b" rig="soft">
              <a:rot lat="0" lon="0" rev="9000000"/>
            </a:lightRig>
          </a:scene3d>
          <a:sp3d contourW="35000" prstMaterial="matte">
            <a:bevelT h="38100" prst="convex" w="45000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algn="tl" flip="none" sx="55000" sy="55000" tx="0" ty="0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Words>249</Words>
  <Paragraphs>42</Paragraphs>
  <Slides>7</Slides>
  <Notes>0</Notes>
  <TotalTime>138</TotalTime>
  <HiddenSlides>0</HiddenSlides>
  <MMClips>0</MMClips>
  <ScaleCrop>false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Equity</vt:lpstr>
      <vt:lpstr>Ancient Rome’s Geography</vt:lpstr>
      <vt:lpstr>Advantages</vt:lpstr>
      <vt:lpstr>Slide 3</vt:lpstr>
      <vt:lpstr>Two Mountain Ranges</vt:lpstr>
      <vt:lpstr>Climate</vt:lpstr>
      <vt:lpstr>Tiber River</vt:lpstr>
      <vt:lpstr>Mediterranean Sea</vt:lpstr>
    </vt:vector>
  </TitlesOfParts>
  <LinksUpToDate>false</LinksUpToDate>
  <SharedDoc>false</SharedDoc>
  <HyperlinksChanged>false</HyperlinksChanged>
  <Application>Microsoft Office PowerPoint</Application>
  <AppVersion>12.0000</AppVersion>
  <PresentationFormat>On-screen Show (4:3)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2014-03-12T23:05:51Z</dcterms:created>
  <dc:creator>Adam Lee Pauling</dc:creator>
  <cp:lastModifiedBy>pete</cp:lastModifiedBy>
  <dcterms:modified xsi:type="dcterms:W3CDTF">2014-03-19T15:26:00Z</dcterms:modified>
  <cp:revision>15</cp:revision>
  <dc:title>Ancient Rome’s Geography</dc:title>
</cp:coreProperties>
</file>