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d="100" n="65"/>
          <a:sy d="100" n="65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8028800" cy="78028800"/>
</p:viewPr>
</file>

<file path=ppt/_rels/presentation.xml.rels><?xml version="1.0" encoding="UTF-8" standalone="yes"?><Relationships xmlns="http://schemas.openxmlformats.org/package/2006/relationships"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2" Target="../media/image1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algn="tl" flip="none" sx="50000" sy="50000" tx="0" ty="0"/>
          </a:blipFill>
          <a:ln algn="ctr" cap="flat" cmpd="sng" w="0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r="50000" t="100000"/>
                </a:path>
                <a:tileRect/>
              </a:gradFill>
            </a:fillOverlay>
            <a:innerShdw blurRad="63500" dir="10800000" dist="4445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>
            <a:extLst/>
          </a:lstStyle>
          <a:p>
            <a:pPr algn="ctr" eaLnBrk="1" hangingPunct="1" latinLnBrk="0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>
          <a:xfrm rot="16200000">
            <a:off x="-762000" y="3429000"/>
            <a:ext cx="6858000" cy="0"/>
          </a:xfrm>
          <a:prstGeom prst="line">
            <a:avLst/>
          </a:prstGeom>
          <a:noFill/>
          <a:ln algn="ctr" cap="flat" cmpd="sng" w="11430">
            <a:solidFill>
              <a:schemeClr val="bg1">
                <a:shade val="95000"/>
              </a:schemeClr>
            </a:solidFill>
            <a:prstDash val="solid"/>
            <a:miter lim="800000"/>
            <a:headEnd len="med" type="none" w="med"/>
            <a:tailEnd len="med" type="none" w="med"/>
          </a:ln>
          <a:effectLst/>
        </p:spPr>
        <p:txBody>
          <a:bodyPr anchor="t" bIns="45720" compatLnSpc="1" lIns="91440" numCol="1" rIns="91440" tIns="45720" vert="horz" wrap="square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numCol="1" rIns="45720" tIns="0">
            <a:noAutofit/>
          </a:bodyPr>
          <a:lstStyle>
            <a:lvl1pPr algn="r">
              <a:defRPr b="1" sz="4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idx="1" type="subTitle"/>
          </p:nvPr>
        </p:nvSpPr>
        <p:spPr>
          <a:xfrm>
            <a:off x="3354442" y="3539864"/>
            <a:ext cx="5114778" cy="1101248"/>
          </a:xfrm>
        </p:spPr>
        <p:txBody>
          <a:bodyPr bIns="0" lIns="45720" numCol="1" rIns="45720" tIns="0"/>
          <a:lstStyle>
            <a:lvl1pPr algn="r" indent="0" marL="0">
              <a:buNone/>
              <a:defRPr sz="2200">
                <a:solidFill>
                  <a:srgbClr val="FFFFFF"/>
                </a:solidFill>
                <a:effectLst/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idx="10" sz="half" type="dt"/>
          </p:nvPr>
        </p:nvSpPr>
        <p:spPr>
          <a:xfrm>
            <a:off x="5871224" y="6557946"/>
            <a:ext cx="2002464" cy="226902"/>
          </a:xfrm>
        </p:spPr>
        <p:txBody>
          <a:bodyPr numCol="1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idx="11" sz="quarter" type="ftr"/>
          </p:nvPr>
        </p:nvSpPr>
        <p:spPr>
          <a:xfrm>
            <a:off x="2819400" y="6557946"/>
            <a:ext cx="2927722" cy="228600"/>
          </a:xfrm>
        </p:spPr>
        <p:txBody>
          <a:bodyPr numCol="1"/>
          <a:lstStyle>
            <a:lvl1pPr>
              <a:defRPr dirty="0" lang="en-US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idx="12" sz="quarter" type="sldNum"/>
          </p:nvPr>
        </p:nvSpPr>
        <p:spPr>
          <a:xfrm>
            <a:off x="7880884" y="6556248"/>
            <a:ext cx="588336" cy="228600"/>
          </a:xfrm>
        </p:spPr>
        <p:txBody>
          <a:bodyPr numCol="1"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folHlink="folHlink" hlink="hlink" tx1="dk1" tx2="dk2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>
            <a:extLst/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553200" y="274955"/>
            <a:ext cx="1524000" cy="5851525"/>
          </a:xfrm>
        </p:spPr>
        <p:txBody>
          <a:bodyPr anchor="t" numCol="1"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42"/>
            <a:ext cx="6019800" cy="5851525"/>
          </a:xfrm>
        </p:spPr>
        <p:txBody>
          <a:bodyPr numCol="1" vert="eaVert"/>
          <a:lstStyle>
            <a:extLst/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>
          <a:xfrm>
            <a:off x="4242816" y="6557946"/>
            <a:ext cx="2002464" cy="226902"/>
          </a:xfrm>
        </p:spPr>
        <p:txBody>
          <a:bodyPr numCol="1"/>
          <a:lstStyle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457200" y="6556248"/>
            <a:ext cx="3657600" cy="228600"/>
          </a:xfrm>
        </p:spPr>
        <p:txBody>
          <a:bodyPr numCol="1"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6254496" y="6553200"/>
            <a:ext cx="588336" cy="228600"/>
          </a:xfrm>
        </p:spPr>
        <p:txBody>
          <a:bodyPr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>
            <a:extLst/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 numCol="1" tIns="0"/>
          <a:lstStyle>
            <a:lvl1pPr algn="r">
              <a:buNone/>
              <a:defRPr b="1" cap="all" sz="4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066800" y="1905000"/>
            <a:ext cx="6255488" cy="743507"/>
          </a:xfrm>
        </p:spPr>
        <p:txBody>
          <a:bodyPr anchor="b" numCol="1"/>
          <a:lstStyle>
            <a:lvl1pPr algn="r" indent="0" marL="0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>
          <a:xfrm>
            <a:off x="4724238" y="6556810"/>
            <a:ext cx="2002464" cy="226902"/>
          </a:xfrm>
        </p:spPr>
        <p:txBody>
          <a:bodyPr anchor="b" bIns="0"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1735358" y="6556810"/>
            <a:ext cx="2895600" cy="228600"/>
          </a:xfrm>
        </p:spPr>
        <p:txBody>
          <a:bodyPr anchor="b" bIns="0"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6733952" y="6555112"/>
            <a:ext cx="588336" cy="228600"/>
          </a:xfrm>
        </p:spPr>
        <p:txBody>
          <a:bodyPr numCol="1"/>
          <a:lstStyle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folHlink="folHlink" hlink="hlink" tx1="dk1" tx2="dk2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numCol="1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3520440" cy="4525963"/>
          </a:xfrm>
        </p:spPr>
        <p:txBody>
          <a:bodyPr anchor="t"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178808" y="1600200"/>
            <a:ext cx="3520440" cy="4525963"/>
          </a:xfrm>
        </p:spPr>
        <p:txBody>
          <a:bodyPr anchor="t"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 numCol="1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5867400"/>
            <a:ext cx="3520440" cy="457200"/>
          </a:xfrm>
          <a:noFill/>
          <a:ln algn="ctr" cap="flat" cmpd="sng" w="12700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numCol="1"/>
          <a:lstStyle>
            <a:lvl1pPr algn="ctr" indent="0" marL="0">
              <a:buNone/>
              <a:defRPr b="1" sz="18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  <a:extLst/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3" sz="half" type="body"/>
          </p:nvPr>
        </p:nvSpPr>
        <p:spPr>
          <a:xfrm>
            <a:off x="4178808" y="5867400"/>
            <a:ext cx="3520440" cy="457200"/>
          </a:xfrm>
          <a:noFill/>
          <a:ln algn="ctr" cap="flat" cmpd="sng" w="12700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 numCol="1"/>
          <a:lstStyle>
            <a:lvl1pPr algn="ctr" indent="0" marL="0">
              <a:buNone/>
              <a:defRPr b="1" sz="18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  <a:extLst/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2" sz="quarter"/>
          </p:nvPr>
        </p:nvSpPr>
        <p:spPr>
          <a:xfrm>
            <a:off x="457200" y="1711840"/>
            <a:ext cx="3520440" cy="4114800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178808" y="1711840"/>
            <a:ext cx="3520440" cy="4114800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numCol="1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anchor="b" numCol="1" wrap="square"/>
          <a:lstStyle>
            <a:lvl1pPr algn="l">
              <a:buNone/>
              <a:defRPr baseline="0" lang="en-US" smtClean="0" sz="24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idx="2" type="body"/>
          </p:nvPr>
        </p:nvSpPr>
        <p:spPr>
          <a:xfrm>
            <a:off x="457200" y="1497416"/>
            <a:ext cx="5897880" cy="602512"/>
          </a:xfrm>
        </p:spPr>
        <p:txBody>
          <a:bodyPr anchor="t" anchorCtr="0" bIns="0" compatLnSpc="1" forceAA="0" fromWordArt="0" horzOverflow="overflow" lIns="45720" numCol="1" rIns="0" rot="0" rtlCol="0" spcCol="0" spcFirstLastPara="0" tIns="0" vert="horz" vertOverflow="overflow" wrap="square">
            <a:normAutofit/>
          </a:bodyPr>
          <a:lstStyle>
            <a:lvl1pPr indent="0" mar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 sz="half"/>
          </p:nvPr>
        </p:nvSpPr>
        <p:spPr>
          <a:xfrm>
            <a:off x="457200" y="2133600"/>
            <a:ext cx="7239000" cy="4371752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algn="ctr" cap="rnd" cmpd="sng" w="1270">
            <a:solidFill>
              <a:srgbClr val="EAEAEA"/>
            </a:solidFill>
            <a:prstDash val="solid"/>
          </a:ln>
          <a:effectLst>
            <a:outerShdw algn="t" blurRad="25000" dir="5400000" dist="127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>
            <a:extLst/>
          </a:lstStyle>
          <a:p>
            <a:pPr algn="ctr" eaLnBrk="1" hangingPunct="1" latinLnBrk="0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algn="ctr" cap="rnd" cmpd="sng" w="1270">
            <a:solidFill>
              <a:srgbClr val="EAEAEA"/>
            </a:solidFill>
            <a:prstDash val="solid"/>
          </a:ln>
          <a:effectLst>
            <a:outerShdw algn="tl" blurRad="28000" dir="5400000" dist="127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numCol="1" rtlCol="0"/>
          <a:lstStyle>
            <a:extLst/>
          </a:lstStyle>
          <a:p>
            <a:pPr algn="ctr" eaLnBrk="1" hangingPunct="1" latinLnBrk="0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anchor="b" numCol="1" vert="horz"/>
          <a:lstStyle>
            <a:lvl1pPr algn="l">
              <a:buNone/>
              <a:defRPr b="1" baseline="0" sz="300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dirty="0"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5389098" y="3283634"/>
            <a:ext cx="3429000" cy="1920240"/>
          </a:xfrm>
        </p:spPr>
        <p:txBody>
          <a:bodyPr anchor="t" anchorCtr="0" bIns="0" compatLnSpc="1" forceAA="0" fromWordArt="0" horzOverflow="overflow" lIns="82296" numCol="1" rIns="0" rot="0" rtlCol="0" spcCol="0" spcFirstLastPara="0" tIns="0" vert="horz" vertOverflow="overflow" wrap="square">
            <a:normAutofit/>
          </a:bodyPr>
          <a:lstStyle>
            <a:lvl1pPr indent="0" marL="0">
              <a:lnSpc>
                <a:spcPct val="100000"/>
              </a:lnSpc>
              <a:spcBef>
                <a:spcPts val="0"/>
              </a:spcBef>
              <a:buFontTx/>
              <a:buNone/>
              <a:defRPr baseline="0" sz="140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algn="l" defTabSz="0" eaLnBrk="1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idx="1" type="pic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algn="tl" blurRad="44450" dir="5400000" dist="3810" rotWithShape="0">
              <a:srgbClr val="000000">
                <a:alpha val="60000"/>
              </a:srgbClr>
            </a:outerShdw>
          </a:effectLst>
          <a:scene3d>
            <a:camera prst="orthographicFront"/>
            <a:lightRig dir="t" rig="threePt"/>
          </a:scene3d>
          <a:sp3d contourW="3810">
            <a:contourClr>
              <a:srgbClr val="969696"/>
            </a:contourClr>
          </a:sp3d>
        </p:spPr>
        <p:txBody>
          <a:bodyPr numCol="1"/>
          <a:lstStyle>
            <a:lvl1pPr indent="0" marL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</p:spTree>
  </p:cSld>
  <p:clrMapOvr>
    <a:overrideClrMapping accent1="accent1" accent2="accent2" accent3="accent3" accent4="accent4" accent5="accent5" accent6="accent6" bg1="dk1" bg2="dk2" folHlink="folHlink" hlink="hlink" tx1="lt1" tx2="lt2"/>
  </p:clrMapOvr>
</p:sldLayout>
</file>

<file path=ppt/slideMasters/_rels/slideMaster1.xml.rels><?xml version="1.0" encoding="UTF-8" standalone="yes"?><Relationships xmlns="http://schemas.openxmlformats.org/package/2006/relationships"><Relationship Id="rId13" Target="../slideLayouts/slideLayout11.xml" Type="http://schemas.openxmlformats.org/officeDocument/2006/relationships/slideLayout"/><Relationship Id="rId12" Target="../slideLayouts/slideLayout10.xml" Type="http://schemas.openxmlformats.org/officeDocument/2006/relationships/slideLayout"/><Relationship Id="rId11" Target="../slideLayouts/slideLayout9.xml" Type="http://schemas.openxmlformats.org/officeDocument/2006/relationships/slideLayout"/><Relationship Id="rId9" Target="../slideLayouts/slideLayout7.xml" Type="http://schemas.openxmlformats.org/officeDocument/2006/relationships/slideLayout"/><Relationship Id="rId10" Target="../slideLayouts/slideLayout8.xml" Type="http://schemas.openxmlformats.org/officeDocument/2006/relationships/slideLayout"/><Relationship Id="rId8" Target="../slideLayouts/slideLayout6.xml" Type="http://schemas.openxmlformats.org/officeDocument/2006/relationships/slideLayout"/><Relationship Id="rId7" Target="../slideLayouts/slideLayout5.xml" Type="http://schemas.openxmlformats.org/officeDocument/2006/relationships/slideLayout"/><Relationship Id="rId6" Target="../slideLayouts/slideLayout4.xml" Type="http://schemas.openxmlformats.org/officeDocument/2006/relationships/slideLayout"/><Relationship Id="rId5" Target="../slideLayouts/slideLayout3.xml" Type="http://schemas.openxmlformats.org/officeDocument/2006/relationships/slideLayout"/><Relationship Id="rId4" Target="../slideLayouts/slideLayout2.xml" Type="http://schemas.openxmlformats.org/officeDocument/2006/relationships/slideLayout"/><Relationship Id="rId3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>
              <a:alphaModFix amt="43000"/>
            </a:blip>
            <a:tile algn="tl" flip="none" sx="50000" sy="50000" tx="0" ty="0"/>
          </a:blipFill>
          <a:ln algn="ctr" cap="flat" cmpd="sng" w="0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b="-10000" l="50000" r="50000" t="110000"/>
                </a:path>
                <a:tileRect/>
              </a:gradFill>
            </a:fillOverlay>
            <a:innerShdw blurRad="63500" dir="10800000" dist="4445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numCol="1"/>
          <a:lstStyle>
            <a:extLst/>
          </a:lstStyle>
          <a:p>
            <a:pPr algn="ctr" eaLnBrk="1" hangingPunct="1" latinLnBrk="0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anchor="b" anchorCtr="0" bIns="0" lIns="45720" numCol="1" rIns="45720" tIns="0" vert="horz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idx="1" type="body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numCol="1" vert="horz">
            <a:normAutofit/>
          </a:bodyPr>
          <a:lstStyle>
            <a:extLst/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idx="2" sz="half" type="dt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anchor="b" bIns="0" numCol="1" tIns="0" vert="horz"/>
          <a:lstStyle>
            <a:lvl1pPr algn="l" eaLnBrk="1" hangingPunct="1" latinLnBrk="0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711ABB6-B2FF-45B3-9906-648C74C7CD16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3" sz="quarter" type="ftr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anchor="b" bIns="0" numCol="1" tIns="0" vert="horz"/>
          <a:lstStyle>
            <a:lvl1pPr algn="r" eaLnBrk="1" hangingPunct="1" latinLnBrk="0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idx="4" sz="quarter" type="sldNum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anchor="b" bIns="0" lIns="0" numCol="1" rIns="0" tIns="0" vert="horz"/>
          <a:lstStyle>
            <a:lvl1pPr algn="r" eaLnBrk="1" hangingPunct="1" latinLnBrk="0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6C2A77-613B-42AC-A41C-682568B43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xStyles>
    <p:titleStyle>
      <a:lvl1pPr algn="l" eaLnBrk="1" hangingPunct="1" latinLnBrk="0" rtl="0">
        <a:spcBef>
          <a:spcPct val="0"/>
        </a:spcBef>
        <a:buNone/>
        <a:defRPr b="1" baseline="0" cap="all" kern="1200" kumimoji="0" sz="38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algn="l" eaLnBrk="1" hangingPunct="1" indent="-274320" latinLnBrk="0" marL="274320" rtl="0">
        <a:spcBef>
          <a:spcPts val="600"/>
        </a:spcBef>
        <a:buClr>
          <a:schemeClr val="tx2"/>
        </a:buClr>
        <a:buSzPct val="73000"/>
        <a:buFont typeface="Wingdings 2"/>
        <a:buChar char=""/>
        <a:defRPr baseline="0" kern="1200" kumimoji="0" sz="260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521208" rtl="0">
        <a:spcBef>
          <a:spcPts val="500"/>
        </a:spcBef>
        <a:buClr>
          <a:schemeClr val="accent4"/>
        </a:buClr>
        <a:buSzPct val="80000"/>
        <a:buFont typeface="Wingdings 2"/>
        <a:buChar char=""/>
        <a:defRPr kern="1200" kumimoji="0" sz="23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algn="l" eaLnBrk="1" hangingPunct="1" indent="-228600" latinLnBrk="0" marL="758952" rtl="0">
        <a:spcBef>
          <a:spcPts val="400"/>
        </a:spcBef>
        <a:buClr>
          <a:schemeClr val="accent4"/>
        </a:buClr>
        <a:buSzPct val="60000"/>
        <a:buFont typeface="Wingdings"/>
        <a:buChar char=""/>
        <a:defRPr kern="1200" kumimoji="0" sz="200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005840" rtl="0">
        <a:spcBef>
          <a:spcPct val="20000"/>
        </a:spcBef>
        <a:buClr>
          <a:schemeClr val="accent4"/>
        </a:buClr>
        <a:buSzPct val="80000"/>
        <a:buFont typeface="Wingdings 2"/>
        <a:buChar char=""/>
        <a:defRPr kern="1200" kumimoji="0" sz="20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algn="l" eaLnBrk="1" hangingPunct="1" indent="-228600" latinLnBrk="0" marL="1280160" rtl="0">
        <a:spcBef>
          <a:spcPts val="400"/>
        </a:spcBef>
        <a:buClr>
          <a:schemeClr val="accent4"/>
        </a:buClr>
        <a:buSzPct val="70000"/>
        <a:buFont typeface="Wingdings"/>
        <a:buChar char=""/>
        <a:defRPr kern="1200" kumimoji="0" sz="180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472184" rtl="0">
        <a:spcBef>
          <a:spcPts val="400"/>
        </a:spcBef>
        <a:buClr>
          <a:schemeClr val="accent4"/>
        </a:buClr>
        <a:buSzPct val="80000"/>
        <a:buFont typeface="Wingdings 2"/>
        <a:buChar char=""/>
        <a:defRPr kern="1200" kumimoji="0" sz="18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algn="l" eaLnBrk="1" hangingPunct="1" indent="-182880" latinLnBrk="0" marL="1673352" rtl="0">
        <a:spcBef>
          <a:spcPct val="20000"/>
        </a:spcBef>
        <a:buClr>
          <a:schemeClr val="accent4"/>
        </a:buClr>
        <a:buSzPct val="80000"/>
        <a:buFont typeface="Wingdings 2"/>
        <a:buChar char=""/>
        <a:defRPr baseline="0" kern="1200" kumimoji="0" sz="160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1847088" rtl="0">
        <a:spcBef>
          <a:spcPts val="300"/>
        </a:spcBef>
        <a:buClr>
          <a:schemeClr val="accent4"/>
        </a:buClr>
        <a:buSzPct val="100000"/>
        <a:buChar char="•"/>
        <a:defRPr baseline="0" kern="1200" kumimoji="0" sz="16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algn="l" eaLnBrk="1" hangingPunct="1" indent="-182880" latinLnBrk="0" marL="2057400" rtl="0">
        <a:spcBef>
          <a:spcPct val="20000"/>
        </a:spcBef>
        <a:buClr>
          <a:schemeClr val="accent4"/>
        </a:buClr>
        <a:buSzPct val="100000"/>
        <a:buFont typeface="Wingdings"/>
        <a:buChar char="§"/>
        <a:defRPr baseline="0" kern="1200" kumimoji="0" sz="14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3" Target="../media/image3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media/image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dirty="0" lang="en-US" smtClean="0"/>
              <a:t>Engage Middle Ages Activities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 numCol="1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What do you think? 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228600" y="2362200"/>
            <a:ext cx="2895600" cy="2362200"/>
          </a:xfrm>
        </p:spPr>
        <p:txBody>
          <a:bodyPr numCol="1"/>
          <a:lstStyle/>
          <a:p>
            <a:pPr algn="ctr">
              <a:buNone/>
            </a:pPr>
            <a:r>
              <a:rPr dirty="0" lang="en-US" smtClean="0"/>
              <a:t>Describe 3 things you see in this  picture.</a:t>
            </a:r>
          </a:p>
          <a:p>
            <a:endParaRPr dirty="0" lang="en-US"/>
          </a:p>
          <a:p>
            <a:endParaRPr dirty="0" lang="en-US"/>
          </a:p>
        </p:txBody>
      </p:sp>
      <p:pic>
        <p:nvPicPr>
          <p:cNvPr descr="castle.jpg" id="5" name="Content Placeholder 4"/>
          <p:cNvPicPr>
            <a:picLocks noChangeAspect="1" noGrp="1"/>
          </p:cNvPicPr>
          <p:nvPr>
            <p:ph idx="2" sz="half"/>
          </p:nvPr>
        </p:nvPicPr>
        <p:blipFill>
          <a:blip r:embed="rId2"/>
          <a:stretch>
            <a:fillRect/>
          </a:stretch>
        </p:blipFill>
        <p:spPr>
          <a:xfrm>
            <a:off x="3048000" y="1600199"/>
            <a:ext cx="5791200" cy="4240597"/>
          </a:xfrm>
        </p:spPr>
      </p:pic>
      <p:sp>
        <p:nvSpPr>
          <p:cNvPr id="6" name="TextBox 5"/>
          <p:cNvSpPr txBox="1"/>
          <p:nvPr/>
        </p:nvSpPr>
        <p:spPr>
          <a:xfrm>
            <a:off x="3276600" y="5943600"/>
            <a:ext cx="4876800" cy="646331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pPr algn="ctr"/>
            <a:r>
              <a:rPr b="1" dirty="0" lang="en-US" smtClean="0">
                <a:latin charset="0" pitchFamily="18" typeface="Bookman Old Style"/>
              </a:rPr>
              <a:t>This castle was built on a human-made lake in 1386.</a:t>
            </a:r>
            <a:endParaRPr b="1" dirty="0" lang="en-US">
              <a:latin charset="0" pitchFamily="18" typeface="Bookman Old Style"/>
            </a:endParaRPr>
          </a:p>
        </p:txBody>
      </p:sp>
      <p:pic>
        <p:nvPicPr>
          <p:cNvPr descr="think.jpg"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70400"/>
            <a:ext cx="1981200" cy="12583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What do you think? 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02163"/>
          </a:xfrm>
        </p:spPr>
        <p:txBody>
          <a:bodyPr numCol="1">
            <a:normAutofit/>
          </a:bodyPr>
          <a:lstStyle/>
          <a:p>
            <a:pPr indent="-514350" marL="514350">
              <a:buAutoNum type="arabicPeriod"/>
            </a:pPr>
            <a:r>
              <a:rPr dirty="0" lang="en-US" smtClean="0"/>
              <a:t>Why do you think people built castles during the Middle Ages?</a:t>
            </a:r>
          </a:p>
          <a:p>
            <a:pPr indent="-514350" marL="514350">
              <a:buAutoNum type="arabicPeriod"/>
            </a:pPr>
            <a:endParaRPr dirty="0" lang="en-US" smtClean="0"/>
          </a:p>
          <a:p>
            <a:pPr>
              <a:buNone/>
            </a:pPr>
            <a:r>
              <a:rPr dirty="0" lang="en-US" smtClean="0"/>
              <a:t>2.  Who do you think lived inside castles?</a:t>
            </a:r>
          </a:p>
          <a:p>
            <a:pPr>
              <a:buNone/>
            </a:pPr>
            <a:endParaRPr dirty="0" lang="en-US" smtClean="0"/>
          </a:p>
          <a:p>
            <a:pPr indent="-514350" marL="514350">
              <a:buAutoNum startAt="3" type="arabicPeriod"/>
            </a:pPr>
            <a:r>
              <a:rPr dirty="0" lang="en-US" smtClean="0"/>
              <a:t>What do you think the land around castles was used for?</a:t>
            </a:r>
          </a:p>
          <a:p>
            <a:pPr indent="-514350" marL="514350">
              <a:buAutoNum startAt="3" type="arabicPeriod"/>
            </a:pPr>
            <a:endParaRPr dirty="0" lang="en-US" smtClean="0"/>
          </a:p>
          <a:p>
            <a:pPr>
              <a:buNone/>
            </a:pPr>
            <a:r>
              <a:rPr dirty="0" lang="en-US" smtClean="0"/>
              <a:t>4.  Why do you think people stopped building castles?</a:t>
            </a:r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endParaRPr dirty="0" lang="en-US" smtClean="0"/>
          </a:p>
          <a:p>
            <a:endParaRPr dirty="0" lang="en-US"/>
          </a:p>
        </p:txBody>
      </p:sp>
      <p:pic>
        <p:nvPicPr>
          <p:cNvPr descr="think.jpg"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28600"/>
            <a:ext cx="20764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pPr algn="ctr"/>
            <a:r>
              <a:rPr dirty="0" lang="en-US" smtClean="0"/>
              <a:t>Compare/contrast to a civilization we have studied</a:t>
            </a:r>
            <a:endParaRPr dirty="0" lang="en-US"/>
          </a:p>
        </p:txBody>
      </p:sp>
      <p:pic>
        <p:nvPicPr>
          <p:cNvPr descr="feudalism.jpg" id="4" name="Content Placeholder 3"/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52600"/>
            <a:ext cx="6642035" cy="3505200"/>
          </a:xfrm>
        </p:spPr>
      </p:pic>
      <p:sp>
        <p:nvSpPr>
          <p:cNvPr id="5" name="TextBox 4"/>
          <p:cNvSpPr txBox="1"/>
          <p:nvPr/>
        </p:nvSpPr>
        <p:spPr>
          <a:xfrm>
            <a:off x="838200" y="5410200"/>
            <a:ext cx="6858000" cy="369332"/>
          </a:xfrm>
          <a:prstGeom prst="rect">
            <a:avLst/>
          </a:prstGeom>
          <a:noFill/>
        </p:spPr>
        <p:txBody>
          <a:bodyPr numCol="1" rtlCol="0" wrap="square">
            <a:spAutoFit/>
          </a:bodyPr>
          <a:lstStyle/>
          <a:p>
            <a:pPr algn="ctr"/>
            <a:r>
              <a:rPr dirty="0" lang="en-US" smtClean="0"/>
              <a:t>How does a social hierarchy affect people in that civilization?</a:t>
            </a:r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 smtClean="0"/>
              <a:t>What do you think?</a:t>
            </a:r>
            <a:endParaRPr dirty="0" lang="en-US"/>
          </a:p>
        </p:txBody>
      </p:sp>
      <p:pic>
        <p:nvPicPr>
          <p:cNvPr descr="manor.jpg" id="4" name="Content Placeholder 3"/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76400"/>
            <a:ext cx="7467600" cy="4804156"/>
          </a:xfrm>
        </p:spPr>
      </p:pic>
      <p:pic>
        <p:nvPicPr>
          <p:cNvPr descr="think.jpg"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228600"/>
            <a:ext cx="18288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pPr algn="ctr"/>
            <a:r>
              <a:rPr dirty="0" lang="en-US" smtClean="0"/>
              <a:t>Describe 5 things that are happening in this picture.</a:t>
            </a:r>
            <a:endParaRPr dirty="0" lang="en-US"/>
          </a:p>
        </p:txBody>
      </p:sp>
      <p:pic>
        <p:nvPicPr>
          <p:cNvPr descr="Plague.png" id="4" name="Content Placeholder 3"/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676400"/>
            <a:ext cx="6172200" cy="422112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320040"/>
            <a:ext cx="3276600" cy="746760"/>
          </a:xfrm>
        </p:spPr>
        <p:txBody>
          <a:bodyPr numCol="1"/>
          <a:lstStyle/>
          <a:p>
            <a:pPr algn="ctr"/>
            <a:r>
              <a:rPr dirty="0" lang="en-US" smtClean="0"/>
              <a:t>Exit Ticket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7239000" cy="3255336"/>
          </a:xfrm>
        </p:spPr>
        <p:txBody>
          <a:bodyPr numCol="1">
            <a:normAutofit fontScale="92500"/>
          </a:bodyPr>
          <a:lstStyle/>
          <a:p>
            <a:pPr>
              <a:buNone/>
            </a:pPr>
            <a:r>
              <a:rPr dirty="0" lang="en-US" smtClean="0"/>
              <a:t>   </a:t>
            </a:r>
          </a:p>
          <a:p>
            <a:pPr>
              <a:buNone/>
            </a:pPr>
            <a:r>
              <a:rPr lang="en-US" smtClean="0"/>
              <a:t>   What </a:t>
            </a:r>
            <a:r>
              <a:rPr dirty="0" lang="en-US" smtClean="0"/>
              <a:t>does this picture indicate about life during the Plague?</a:t>
            </a:r>
          </a:p>
          <a:p>
            <a:pPr indent="-457200" marL="457200">
              <a:buAutoNum type="alphaUcPeriod"/>
            </a:pPr>
            <a:r>
              <a:rPr dirty="0" lang="en-US" smtClean="0" sz="2400"/>
              <a:t>People </a:t>
            </a:r>
            <a:r>
              <a:rPr dirty="0" lang="en-US" smtClean="0" sz="2400"/>
              <a:t>believed death was a time for </a:t>
            </a:r>
            <a:r>
              <a:rPr dirty="0" lang="en-US" smtClean="0" sz="2400"/>
              <a:t>celebration.</a:t>
            </a:r>
          </a:p>
          <a:p>
            <a:pPr indent="-457200" marL="457200">
              <a:buAutoNum type="alphaUcPeriod"/>
            </a:pPr>
            <a:r>
              <a:rPr dirty="0" lang="en-US" smtClean="0" sz="2400"/>
              <a:t>People </a:t>
            </a:r>
            <a:r>
              <a:rPr dirty="0" lang="en-US" smtClean="0" sz="2400"/>
              <a:t>felt there was nothing enjoyable about life</a:t>
            </a:r>
            <a:r>
              <a:rPr dirty="0" lang="en-US" smtClean="0" sz="2400"/>
              <a:t>.</a:t>
            </a:r>
          </a:p>
          <a:p>
            <a:pPr indent="-457200" marL="457200">
              <a:buAutoNum type="alphaUcPeriod"/>
            </a:pPr>
            <a:r>
              <a:rPr dirty="0" lang="en-US" smtClean="0" sz="2400"/>
              <a:t>People </a:t>
            </a:r>
            <a:r>
              <a:rPr dirty="0" lang="en-US" smtClean="0" sz="2400"/>
              <a:t>feared that ghosts had power haunt </a:t>
            </a:r>
            <a:r>
              <a:rPr dirty="0" lang="en-US" smtClean="0" sz="2400"/>
              <a:t>them.</a:t>
            </a:r>
          </a:p>
          <a:p>
            <a:pPr indent="-457200" marL="457200">
              <a:buAutoNum type="alphaUcPeriod"/>
            </a:pPr>
            <a:r>
              <a:rPr dirty="0" lang="en-US" smtClean="0" sz="2400"/>
              <a:t>People </a:t>
            </a:r>
            <a:r>
              <a:rPr dirty="0" lang="en-US" smtClean="0" sz="2400"/>
              <a:t>treated death as a common part of society</a:t>
            </a:r>
          </a:p>
          <a:p>
            <a:endParaRPr dirty="0" lang="en-US"/>
          </a:p>
        </p:txBody>
      </p:sp>
      <p:pic>
        <p:nvPicPr>
          <p:cNvPr descr="Plague.png"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4114800" cy="3124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<Relationships xmlns="http://schemas.openxmlformats.org/package/2006/relationships"><Relationship Id="rId1" Target="../media/image1.jpeg" Type="http://schemas.openxmlformats.org/officeDocument/2006/relationships/image"/></Relationships>
</file>

<file path=ppt/theme/theme1.xml><?xml version="1.0" encoding="utf-8"?>
<a:theme xmlns:a="http://schemas.openxmlformats.org/drawingml/2006/main" name="Opulent">
  <a:themeElements>
    <a:clrScheme name="Opulent">
      <a:dk1>
        <a:sysClr lastClr="000000" val="windowText"/>
      </a:dk1>
      <a:lt1>
        <a:sysClr lastClr="FFFFFF" val="window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algn="ctr" cap="flat" cmpd="sng" w="11430">
          <a:solidFill>
            <a:schemeClr val="phClr"/>
          </a:solidFill>
          <a:prstDash val="solid"/>
        </a:ln>
        <a:ln algn="ctr" cap="flat" cmpd="sng" w="40000">
          <a:solidFill>
            <a:schemeClr val="phClr"/>
          </a:solidFill>
          <a:prstDash val="solid"/>
        </a:ln>
        <a:ln algn="ctr" cap="flat" cmpd="sng" w="318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25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r="5400000" dist="254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r="5400000" dist="25400" rotWithShape="0">
              <a:schemeClr val="phClr">
                <a:shade val="33000"/>
                <a:alpha val="83000"/>
              </a:schemeClr>
            </a:outerShdw>
          </a:effectLst>
          <a:scene3d>
            <a:camera fov="0" prst="orthographicFront">
              <a:rot lat="0" lon="0" rev="0"/>
            </a:camera>
            <a:lightRig dir="t" rig="contrasting">
              <a:rot lat="0" lon="0" rev="1500000"/>
            </a:lightRig>
          </a:scene3d>
          <a:sp3d extrusionH="127000" prstMaterial="powder">
            <a:bevelT h="63500" w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b="50000" l="50000" r="50000" t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algn="tl" flip="none" sx="50000" sy="50000" tx="0" ty="0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Company>Charlotte Mecklenburg Schools</Company>
  <Words>163</Words>
  <Paragraphs>24</Paragraphs>
  <Slides>7</Slides>
  <Notes>0</Notes>
  <TotalTime>25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Opulent</vt:lpstr>
      <vt:lpstr>Engage Middle Ages Activities</vt:lpstr>
      <vt:lpstr>What do you think?</vt:lpstr>
      <vt:lpstr>What do you think?</vt:lpstr>
      <vt:lpstr>Compare/contrast to a civilization we have studied</vt:lpstr>
      <vt:lpstr>What do you think?</vt:lpstr>
      <vt:lpstr>Describe 5 things that are happening in this picture.</vt:lpstr>
      <vt:lpstr>Exit Ticket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2014-03-25T19:35:43Z</dcterms:created>
  <dc:creator>pete</dc:creator>
  <cp:lastModifiedBy>pete</cp:lastModifiedBy>
  <dcterms:modified xsi:type="dcterms:W3CDTF">2014-04-04T14:54:59Z</dcterms:modified>
  <cp:revision>7</cp:revision>
  <dc:title>Engage Middle Ages Activities</dc:title>
</cp:coreProperties>
</file>