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Types>
</file>

<file path=_rels/.rels><?xml version="1.0" encoding="UTF-8" standalone="yes"?><Relationships xmlns="http://schemas.openxmlformats.org/package/2006/relationships"><Relationship Id="rId2" Target="ppt/presentation.xml" Type="http://schemas.openxmlformats.org/officeDocument/2006/relationships/officeDocument"/><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6858000" type="screen4x3"/>
  <p:notesSz cx="6858000" cy="9144000"/>
  <p:defaultTextStyle>
    <a:lvl1pPr algn="l" defTabSz="914400" fontAlgn="base" indent="0" marL="0" rtl="0">
      <a:lnSpc>
        <a:spcPct val="100000"/>
      </a:lnSpc>
      <a:spcBef>
        <a:spcPct val="0"/>
      </a:spcBef>
      <a:spcAft>
        <a:spcPct val="0"/>
      </a:spcAft>
      <a:buNone/>
      <a:defRPr b="0" baseline="0" dirty="0" i="0" lang="en-US" smtClean="0" sz="2400" u="none">
        <a:solidFill>
          <a:schemeClr val="tx1"/>
        </a:solidFill>
        <a:latin charset="0" pitchFamily="18" typeface="Times New Roman"/>
      </a:defRPr>
    </a:lvl1pPr>
    <a:lvl2pPr indent="0" marL="457200">
      <a:lnSpc>
        <a:spcPct val="100000"/>
      </a:lnSpc>
      <a:spcBef>
        <a:spcPct val="0"/>
      </a:spcBef>
      <a:spcAft>
        <a:spcPct val="0"/>
      </a:spcAft>
      <a:buNone/>
      <a:defRPr b="0" dirty="0" i="0" lang="en-US" smtClean="0" sz="2400" u="none">
        <a:solidFill>
          <a:schemeClr val="tx1"/>
        </a:solidFill>
        <a:latin charset="0" pitchFamily="18" typeface="Times New Roman"/>
      </a:defRPr>
    </a:lvl2pPr>
    <a:lvl3pPr indent="0" marL="914400">
      <a:lnSpc>
        <a:spcPct val="100000"/>
      </a:lnSpc>
      <a:spcBef>
        <a:spcPct val="0"/>
      </a:spcBef>
      <a:spcAft>
        <a:spcPct val="0"/>
      </a:spcAft>
      <a:buNone/>
      <a:defRPr b="0" dirty="0" i="0" lang="en-US" smtClean="0" sz="2400" u="none">
        <a:solidFill>
          <a:schemeClr val="tx1"/>
        </a:solidFill>
        <a:latin charset="0" pitchFamily="18" typeface="Times New Roman"/>
      </a:defRPr>
    </a:lvl3pPr>
    <a:lvl4pPr indent="0" marL="1371600">
      <a:lnSpc>
        <a:spcPct val="100000"/>
      </a:lnSpc>
      <a:spcBef>
        <a:spcPct val="0"/>
      </a:spcBef>
      <a:spcAft>
        <a:spcPct val="0"/>
      </a:spcAft>
      <a:buNone/>
      <a:defRPr b="0" dirty="0" i="0" lang="en-US" smtClean="0" sz="2400" u="none">
        <a:solidFill>
          <a:schemeClr val="tx1"/>
        </a:solidFill>
        <a:latin charset="0" pitchFamily="18" typeface="Times New Roman"/>
      </a:defRPr>
    </a:lvl4pPr>
    <a:lvl5pPr indent="0" marL="1828800">
      <a:lnSpc>
        <a:spcPct val="100000"/>
      </a:lnSpc>
      <a:spcBef>
        <a:spcPct val="0"/>
      </a:spcBef>
      <a:spcAft>
        <a:spcPct val="0"/>
      </a:spcAft>
      <a:buNone/>
      <a:defRPr b="0" dirty="0" i="0" lang="en-US" smtClean="0" sz="2400" u="none">
        <a:solidFill>
          <a:schemeClr val="tx1"/>
        </a:solidFill>
        <a:latin charset="0" pitchFamily="18" typeface="Times New Roman"/>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CDFE69BD-516B-4EED-AF3C-2FF7D4BD331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viewPr>
</file>

<file path=ppt/_rels/presentation.xml.rels><?xml version="1.0" encoding="UTF-8" standalone="yes"?><Relationships xmlns="http://schemas.openxmlformats.org/package/2006/relationships"><Relationship Id="rId36" Target="slides/slide31.xml" Type="http://schemas.openxmlformats.org/officeDocument/2006/relationships/slide"/><Relationship Id="rId35" Target="slides/slide30.xml" Type="http://schemas.openxmlformats.org/officeDocument/2006/relationships/slide"/><Relationship Id="rId34" Target="slides/slide29.xml" Type="http://schemas.openxmlformats.org/officeDocument/2006/relationships/slide"/><Relationship Id="rId33" Target="slides/slide28.xml" Type="http://schemas.openxmlformats.org/officeDocument/2006/relationships/slide"/><Relationship Id="rId32" Target="slides/slide27.xml" Type="http://schemas.openxmlformats.org/officeDocument/2006/relationships/slide"/><Relationship Id="rId31" Target="slides/slide26.xml" Type="http://schemas.openxmlformats.org/officeDocument/2006/relationships/slide"/><Relationship Id="rId30" Target="slides/slide25.xml" Type="http://schemas.openxmlformats.org/officeDocument/2006/relationships/slide"/><Relationship Id="rId27" Target="slides/slide22.xml" Type="http://schemas.openxmlformats.org/officeDocument/2006/relationships/slide"/><Relationship Id="rId26" Target="slides/slide21.xml" Type="http://schemas.openxmlformats.org/officeDocument/2006/relationships/slide"/><Relationship Id="rId25" Target="slides/slide20.xml" Type="http://schemas.openxmlformats.org/officeDocument/2006/relationships/slide"/><Relationship Id="rId24" Target="slides/slide19.xml" Type="http://schemas.openxmlformats.org/officeDocument/2006/relationships/slide"/><Relationship Id="rId21" Target="slides/slide16.xml" Type="http://schemas.openxmlformats.org/officeDocument/2006/relationships/slide"/><Relationship Id="rId19" Target="slides/slide14.xml" Type="http://schemas.openxmlformats.org/officeDocument/2006/relationships/slide"/><Relationship Id="rId20" Target="slides/slide15.xml" Type="http://schemas.openxmlformats.org/officeDocument/2006/relationships/slide"/><Relationship Id="rId18" Target="slides/slide13.xml" Type="http://schemas.openxmlformats.org/officeDocument/2006/relationships/slide"/><Relationship Id="rId17" Target="slides/slide12.xml" Type="http://schemas.openxmlformats.org/officeDocument/2006/relationships/slide"/><Relationship Id="rId16" Target="slides/slide11.xml" Type="http://schemas.openxmlformats.org/officeDocument/2006/relationships/slide"/><Relationship Id="rId15" Target="slides/slide10.xml" Type="http://schemas.openxmlformats.org/officeDocument/2006/relationships/slide"/><Relationship Id="rId14" Target="slides/slide9.xml" Type="http://schemas.openxmlformats.org/officeDocument/2006/relationships/slide"/><Relationship Id="rId13" Target="slides/slide8.xml" Type="http://schemas.openxmlformats.org/officeDocument/2006/relationships/slide"/><Relationship Id="rId12" Target="slides/slide7.xml" Type="http://schemas.openxmlformats.org/officeDocument/2006/relationships/slide"/><Relationship Id="rId11" Target="slides/slide6.xml" Type="http://schemas.openxmlformats.org/officeDocument/2006/relationships/slide"/><Relationship Id="rId10" Target="slides/slide5.xml" Type="http://schemas.openxmlformats.org/officeDocument/2006/relationships/slide"/><Relationship Id="rId9" Target="slides/slide4.xml" Type="http://schemas.openxmlformats.org/officeDocument/2006/relationships/slide"/><Relationship Id="rId8" Target="slides/slide3.xml" Type="http://schemas.openxmlformats.org/officeDocument/2006/relationships/slide"/><Relationship Id="rId7" Target="slides/slide2.xml" Type="http://schemas.openxmlformats.org/officeDocument/2006/relationships/slide"/><Relationship Id="rId6" Target="slides/slide1.xml" Type="http://schemas.openxmlformats.org/officeDocument/2006/relationships/slide"/><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slides/slide18.xml" Type="http://schemas.openxmlformats.org/officeDocument/2006/relationships/slide"/><Relationship Id="rId29" Target="slides/slide24.xml" Type="http://schemas.openxmlformats.org/officeDocument/2006/relationships/slide"/><Relationship Id="rId2" Target="viewProps.xml" Type="http://schemas.openxmlformats.org/officeDocument/2006/relationships/viewProps"/><Relationship Id="rId22" Target="slides/slide17.xml" Type="http://schemas.openxmlformats.org/officeDocument/2006/relationships/slide"/><Relationship Id="rId28" Target="slides/slide23.xml" Type="http://schemas.openxmlformats.org/officeDocument/2006/relationships/slide"/><Relationship Id="rId1" Target="theme/theme1.xml" Type="http://schemas.openxmlformats.org/officeDocument/2006/relationships/theme"/></Relationship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idx="1" type="subTitle"/>
          </p:nvPr>
        </p:nvSpPr>
        <p:spPr>
          <a:xfrm>
            <a:off x="1371600" y="3886200"/>
            <a:ext cx="6400800" cy="1752600"/>
          </a:xfrm>
        </p:spPr>
        <p:txBody>
          <a:bodyPr numCol="1"/>
          <a:lstStyle>
            <a:lvl1pPr algn="ctr" indent="0" marL="0">
              <a:buNone/>
              <a:defRPr/>
            </a:lvl1pPr>
            <a:lvl2pPr algn="ctr" indent="0" marL="457200">
              <a:buNone/>
              <a:defRPr/>
            </a:lvl2pPr>
            <a:lvl3pPr algn="ctr" indent="0" marL="914400">
              <a:buNone/>
              <a:defRPr/>
            </a:lvl3pPr>
            <a:lvl4pPr algn="ctr" indent="0" marL="1371600">
              <a:buNone/>
              <a:defRPr/>
            </a:lvl4pPr>
            <a:lvl5pPr algn="ctr" indent="0" marL="1828800">
              <a:buNone/>
              <a:defRPr/>
            </a:lvl5pPr>
            <a:lvl6pPr algn="ctr" indent="0" marL="2286000">
              <a:buNone/>
              <a:defRPr/>
            </a:lvl6pPr>
            <a:lvl7pPr algn="ctr" indent="0" marL="2743200">
              <a:buNone/>
              <a:defRPr/>
            </a:lvl7pPr>
            <a:lvl8pPr algn="ctr" indent="0" marL="3200400">
              <a:buNone/>
              <a:defRPr/>
            </a:lvl8pPr>
            <a:lvl9pPr algn="ctr" indent="0" marL="3657600">
              <a:buNone/>
              <a:defRPr/>
            </a:lvl9pPr>
          </a:lstStyle>
          <a:p>
            <a:r>
              <a:rPr lang="en-US" smtClean="0"/>
              <a:t>Click to edit Master subtitle style</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9600221-B624-45B7-9E68-D1D7975258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idx="1" orient="vert" type="body"/>
          </p:nvPr>
        </p:nvSpPr>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543D10D-1B83-4EE9-8835-AFAF7628ADB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629400" y="274638"/>
            <a:ext cx="2057400" cy="5851525"/>
          </a:xfrm>
        </p:spPr>
        <p:txBody>
          <a:bodyPr numCol="1" vert="eaVert"/>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274638"/>
            <a:ext cx="6019800" cy="5851525"/>
          </a:xfr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8A0F8399-60D2-4F5D-9CEE-64FA3803ED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A5BC7F78-48E6-4BBC-B0E1-56BD2A17FC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numCol="1"/>
          <a:lstStyle>
            <a:lvl1pPr algn="l">
              <a:defRPr b="1" cap="all" sz="4000"/>
            </a:lvl1pPr>
          </a:lstStyle>
          <a:p>
            <a:r>
              <a:rPr lang="en-US" smtClean="0"/>
              <a:t>Click to edit Master title style</a:t>
            </a:r>
            <a:endParaRPr lang="en-US"/>
          </a:p>
        </p:txBody>
      </p:sp>
      <p:sp>
        <p:nvSpPr>
          <p:cNvPr id="3" name="Text Placeholder 2"/>
          <p:cNvSpPr>
            <a:spLocks noGrp="1"/>
          </p:cNvSpPr>
          <p:nvPr>
            <p:ph idx="1" type="body"/>
          </p:nvPr>
        </p:nvSpPr>
        <p:spPr>
          <a:xfrm>
            <a:off x="722313" y="2906713"/>
            <a:ext cx="7772400" cy="1500187"/>
          </a:xfrm>
        </p:spPr>
        <p:txBody>
          <a:bodyPr anchor="b" numCol="1"/>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p:txBody>
          <a:bodyPr numCol="1"/>
          <a:lstStyle>
            <a:lvl1pPr>
              <a:defRPr/>
            </a:lvl1pPr>
          </a:lstStyle>
          <a:p>
            <a:endParaRPr lang="en-US"/>
          </a:p>
        </p:txBody>
      </p:sp>
      <p:sp>
        <p:nvSpPr>
          <p:cNvPr id="6" name="Footer Placeholder 5"/>
          <p:cNvSpPr>
            <a:spLocks noGrp="1"/>
          </p:cNvSpPr>
          <p:nvPr>
            <p:ph idx="11" sz="quarter" type="ftr"/>
          </p:nvPr>
        </p:nvSpPr>
        <p:spPr/>
        <p:txBody>
          <a:bodyPr numCol="1"/>
          <a:lstStyle>
            <a:lvl1pPr>
              <a:defRPr/>
            </a:lvl1pPr>
          </a:lstStyle>
          <a:p>
            <a:endParaRPr lang="en-US"/>
          </a:p>
        </p:txBody>
      </p:sp>
      <p:sp>
        <p:nvSpPr>
          <p:cNvPr id="7" name="Slide Number Placeholder 6"/>
          <p:cNvSpPr>
            <a:spLocks noGrp="1"/>
          </p:cNvSpPr>
          <p:nvPr>
            <p:ph idx="12" sz="quarter" type="sldNum"/>
          </p:nvPr>
        </p:nvSpPr>
        <p:spPr/>
        <p:txBody>
          <a:bodyPr numCol="1"/>
          <a:lstStyle>
            <a:lvl1pPr>
              <a:defRPr/>
            </a:lvl1pPr>
          </a:lstStyle>
          <a:p>
            <a:fld id="{146B05A8-4507-4941-A8ED-92C83DD237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idx="1" type="body"/>
          </p:nvPr>
        </p:nvSpPr>
        <p:spPr>
          <a:xfrm>
            <a:off x="457200" y="1535113"/>
            <a:ext cx="4040188"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idx="3" sz="quarter" type="body"/>
          </p:nvPr>
        </p:nvSpPr>
        <p:spPr>
          <a:xfrm>
            <a:off x="4645025" y="1535113"/>
            <a:ext cx="4041775"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8" name="Footer Placeholder 7"/>
          <p:cNvSpPr>
            <a:spLocks noGrp="1"/>
          </p:cNvSpPr>
          <p:nvPr>
            <p:ph idx="11" sz="quarter" type="ftr"/>
          </p:nvPr>
        </p:nvSpPr>
        <p:spPr/>
        <p:txBody>
          <a:bodyPr numCol="1"/>
          <a:lstStyle/>
          <a:p>
            <a:endParaRPr lang="en-US"/>
          </a:p>
        </p:txBody>
      </p:sp>
      <p:sp>
        <p:nvSpPr>
          <p:cNvPr id="9" name="Slide Number Placeholder 8"/>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idx="10" sz="half" type="dt"/>
          </p:nvPr>
        </p:nvSpPr>
        <p:spPr/>
        <p:txBody>
          <a:bodyPr numCol="1"/>
          <a:lstStyle>
            <a:lvl1pPr>
              <a:defRPr/>
            </a:lvl1pPr>
          </a:lstStyle>
          <a:p>
            <a:endParaRPr lang="en-US"/>
          </a:p>
        </p:txBody>
      </p:sp>
      <p:sp>
        <p:nvSpPr>
          <p:cNvPr id="4" name="Footer Placeholder 3"/>
          <p:cNvSpPr>
            <a:spLocks noGrp="1"/>
          </p:cNvSpPr>
          <p:nvPr>
            <p:ph idx="11" sz="quarter" type="ftr"/>
          </p:nvPr>
        </p:nvSpPr>
        <p:spPr/>
        <p:txBody>
          <a:bodyPr numCol="1"/>
          <a:lstStyle>
            <a:lvl1pPr>
              <a:defRPr/>
            </a:lvl1pPr>
          </a:lstStyle>
          <a:p>
            <a:endParaRPr lang="en-US"/>
          </a:p>
        </p:txBody>
      </p:sp>
      <p:sp>
        <p:nvSpPr>
          <p:cNvPr id="5" name="Slide Number Placeholder 4"/>
          <p:cNvSpPr>
            <a:spLocks noGrp="1"/>
          </p:cNvSpPr>
          <p:nvPr>
            <p:ph idx="12" sz="quarter" type="sldNum"/>
          </p:nvPr>
        </p:nvSpPr>
        <p:spPr/>
        <p:txBody>
          <a:bodyPr numCol="1"/>
          <a:lstStyle>
            <a:lvl1pPr>
              <a:defRPr/>
            </a:lvl1pPr>
          </a:lstStyle>
          <a:p>
            <a:fld id="{2D52B7B6-6F1B-4A62-B87E-81AD4998D8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lvl1pPr>
              <a:defRPr/>
            </a:lvl1pPr>
          </a:lstStyle>
          <a:p>
            <a:endParaRPr lang="en-US"/>
          </a:p>
        </p:txBody>
      </p:sp>
      <p:sp>
        <p:nvSpPr>
          <p:cNvPr id="3" name="Footer Placeholder 2"/>
          <p:cNvSpPr>
            <a:spLocks noGrp="1"/>
          </p:cNvSpPr>
          <p:nvPr>
            <p:ph idx="11" sz="quarter" type="ftr"/>
          </p:nvPr>
        </p:nvSpPr>
        <p:spPr/>
        <p:txBody>
          <a:bodyPr numCol="1"/>
          <a:lstStyle>
            <a:lvl1pPr>
              <a:defRPr/>
            </a:lvl1pPr>
          </a:lstStyle>
          <a:p>
            <a:endParaRPr lang="en-US"/>
          </a:p>
        </p:txBody>
      </p:sp>
      <p:sp>
        <p:nvSpPr>
          <p:cNvPr id="4" name="Slide Number Placeholder 3"/>
          <p:cNvSpPr>
            <a:spLocks noGrp="1"/>
          </p:cNvSpPr>
          <p:nvPr>
            <p:ph idx="12" sz="quarter" type="sldNum"/>
          </p:nvPr>
        </p:nvSpPr>
        <p:spPr/>
        <p:txBody>
          <a:bodyPr numCol="1"/>
          <a:lstStyle>
            <a:lvl1pPr>
              <a:defRPr/>
            </a:lvl1pPr>
          </a:lstStyle>
          <a:p>
            <a:fld id="{08F7B79A-4EA2-44AE-9F7F-F6A143AD22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numCol="1"/>
          <a:lstStyle>
            <a:lvl1pPr algn="l">
              <a:defRPr b="1" sz="200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57200" y="1435100"/>
            <a:ext cx="3008313" cy="4691063"/>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numCol="1"/>
          <a:lstStyle>
            <a:lvl1pPr algn="l">
              <a:defRPr b="1" sz="2000"/>
            </a:lvl1pPr>
          </a:lstStyle>
          <a:p>
            <a:r>
              <a:rPr lang="en-US" smtClean="0"/>
              <a:t>Click to edit Master title style</a:t>
            </a:r>
            <a:endParaRPr lang="en-US"/>
          </a:p>
        </p:txBody>
      </p:sp>
      <p:sp>
        <p:nvSpPr>
          <p:cNvPr id="3" name="Picture Placeholder 2"/>
          <p:cNvSpPr>
            <a:spLocks noGrp="1"/>
          </p:cNvSpPr>
          <p:nvPr>
            <p:ph idx="1" type="pic"/>
          </p:nvPr>
        </p:nvSpPr>
        <p:spPr>
          <a:xfrm>
            <a:off x="1792288" y="612775"/>
            <a:ext cx="5486400" cy="4114800"/>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792288" y="5367338"/>
            <a:ext cx="5486400" cy="804862"/>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arget="../slideLayouts/slideLayout11.xml" Type="http://schemas.openxmlformats.org/officeDocument/2006/relationships/slideLayout"/><Relationship Id="rId12" Target="../slideLayouts/slideLayout10.xml" Type="http://schemas.openxmlformats.org/officeDocument/2006/relationships/slideLayout"/><Relationship Id="rId11" Target="../slideLayouts/slideLayout9.xml" Type="http://schemas.openxmlformats.org/officeDocument/2006/relationships/slideLayout"/><Relationship Id="rId9" Target="../slideLayouts/slideLayout7.xml" Type="http://schemas.openxmlformats.org/officeDocument/2006/relationships/slideLayout"/><Relationship Id="rId10" Target="../slideLayouts/slideLayout8.xml" Type="http://schemas.openxmlformats.org/officeDocument/2006/relationships/slideLayout"/><Relationship Id="rId8" Target="../slideLayouts/slideLayout6.xml" Type="http://schemas.openxmlformats.org/officeDocument/2006/relationships/slideLayout"/><Relationship Id="rId7" Target="../slideLayouts/slideLayout5.xml" Type="http://schemas.openxmlformats.org/officeDocument/2006/relationships/slideLayout"/><Relationship Id="rId6" Target="../slideLayouts/slideLayout4.xml" Type="http://schemas.openxmlformats.org/officeDocument/2006/relationships/slideLayout"/><Relationship Id="rId5" Target="../slideLayouts/slideLayout3.xml" Type="http://schemas.openxmlformats.org/officeDocument/2006/relationships/slideLayout"/><Relationship Id="rId4" Target="../slideLayouts/slideLayout2.xml" Type="http://schemas.openxmlformats.org/officeDocument/2006/relationships/slideLayout"/><Relationship Id="rId3" Target="../slideLayouts/slideLayout1.xml" Type="http://schemas.openxmlformats.org/officeDocument/2006/relationships/slideLayout"/><Relationship Id="rId2" Target="../media/image15.jpeg" Type="http://schemas.openxmlformats.org/officeDocument/2006/relationships/image"/><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sp>
        <p:nvSpPr>
          <p:cNvPr id="1" name="Text Box 1"/>
          <p:cNvSpPr>
            <a:spLocks/>
          </p:cNvSpPr>
          <p:nvPr>
            <p:ph type="title"/>
          </p:nvPr>
        </p:nvSpPr>
        <p:spPr>
          <a:xfrm>
            <a:off x="685800" y="609600"/>
            <a:ext cx="7772400" cy="1143000"/>
          </a:xfrm>
          <a:prstGeom prst="rect">
            <a:avLst/>
          </a:prstGeom>
          <a:ln>
            <a:noFill/>
          </a:ln>
        </p:spPr>
        <p:txBody>
          <a:bodyPr anchor="ctr" numCol="1"/>
          <a:lstStyle/>
          <a:p>
            <a:endParaRPr/>
          </a:p>
        </p:txBody>
      </p:sp>
      <p:sp>
        <p:nvSpPr>
          <p:cNvPr id="2" name="Text Box 2"/>
          <p:cNvSpPr>
            <a:spLocks/>
          </p:cNvSpPr>
          <p:nvPr>
            <p:ph idx="1" type="body"/>
          </p:nvPr>
        </p:nvSpPr>
        <p:spPr>
          <a:xfrm>
            <a:off x="685800" y="1981200"/>
            <a:ext cx="7772400" cy="4114800"/>
          </a:xfrm>
          <a:prstGeom prst="rect">
            <a:avLst/>
          </a:prstGeom>
          <a:ln>
            <a:noFill/>
          </a:ln>
        </p:spPr>
        <p:txBody>
          <a:bodyPr numCol="1"/>
          <a:lstStyle/>
          <a:p>
            <a:endParaRPr/>
          </a:p>
          <a:p>
            <a:endParaRPr/>
          </a:p>
          <a:p>
            <a:endParaRPr/>
          </a:p>
          <a:p>
            <a:endParaRPr/>
          </a:p>
          <a:p>
            <a:endParaRPr/>
          </a:p>
        </p:txBody>
      </p:sp>
      <p:sp>
        <p:nvSpPr>
          <p:cNvPr id="3" name="Text Box 3"/>
          <p:cNvSpPr>
            <a:spLocks/>
          </p:cNvSpPr>
          <p:nvPr>
            <p:ph idx="2" sz="half" type="dt"/>
          </p:nvPr>
        </p:nvSpPr>
        <p:spPr>
          <a:xfrm>
            <a:off x="685800" y="6248400"/>
            <a:ext cx="1905000" cy="457200"/>
          </a:xfrm>
          <a:prstGeom prst="rect">
            <a:avLst/>
          </a:prstGeom>
          <a:ln>
            <a:noFill/>
          </a:ln>
        </p:spPr>
        <p:txBody>
          <a:bodyPr numCol="1"/>
          <a:lstStyle/>
          <a:p>
            <a:pPr/>
            <a:r>
              <a:rPr dirty="0" lang="en-US" smtClean="0" sz="1400">
                <a:latin charset="0" pitchFamily="34" typeface="Century Gothic"/>
              </a:rPr>
              <a:t>*</a:t>
            </a:r>
          </a:p>
        </p:txBody>
      </p:sp>
      <p:sp>
        <p:nvSpPr>
          <p:cNvPr id="4" name="Text Box 4"/>
          <p:cNvSpPr>
            <a:spLocks/>
          </p:cNvSpPr>
          <p:nvPr>
            <p:ph idx="3" sz="quarter" type="ftr"/>
          </p:nvPr>
        </p:nvSpPr>
        <p:spPr>
          <a:xfrm>
            <a:off x="3124200" y="6248400"/>
            <a:ext cx="2895600" cy="457200"/>
          </a:xfrm>
          <a:prstGeom prst="rect">
            <a:avLst/>
          </a:prstGeom>
          <a:ln>
            <a:noFill/>
          </a:ln>
        </p:spPr>
        <p:txBody>
          <a:bodyPr numCol="1"/>
          <a:lstStyle/>
          <a:p>
            <a:pPr algn="ctr"/>
            <a:r>
              <a:rPr dirty="0" lang="en-US" smtClean="0" sz="1400">
                <a:latin charset="0" pitchFamily="34" typeface="Century Gothic"/>
              </a:rPr>
              <a:t>*</a:t>
            </a:r>
          </a:p>
        </p:txBody>
      </p:sp>
      <p:sp>
        <p:nvSpPr>
          <p:cNvPr id="5" name="Text Box 5"/>
          <p:cNvSpPr>
            <a:spLocks/>
          </p:cNvSpPr>
          <p:nvPr>
            <p:ph idx="4" sz="quarter" type="sldNum"/>
          </p:nvPr>
        </p:nvSpPr>
        <p:spPr>
          <a:xfrm>
            <a:off x="6553200" y="6248400"/>
            <a:ext cx="1905000" cy="457200"/>
          </a:xfrm>
          <a:prstGeom prst="rect">
            <a:avLst/>
          </a:prstGeom>
          <a:ln>
            <a:noFill/>
          </a:ln>
        </p:spPr>
        <p:txBody>
          <a:bodyPr numCol="1"/>
          <a:lstStyle/>
          <a:p>
            <a:pPr algn="r"/>
            <a:r>
              <a:rPr dirty="0" lang="en-US" smtClean="0" sz="1400">
                <a:latin charset="0" pitchFamily="34" typeface="Century Gothic"/>
              </a:rPr>
              <a:t>*</a:t>
            </a:r>
          </a:p>
        </p:txBody>
      </p:sp>
    </p:spTree>
  </p:cSld>
  <p:clrMap accent1="accent1" accent2="accent2" accent3="accent3" accent4="accent4" accent5="accent5" accent6="accent6" bg1="lt1" bg2="lt2" folHlink="folHlink" hlink="hlink" tx1="dk1" tx2="dk2"/>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txStyles>
    <p:titleStyle>
      <a:lvl1pPr algn="ctr" defTabSz="914400" fontAlgn="base" indent="0" marL="0" rtl="0">
        <a:lnSpc>
          <a:spcPct val="100000"/>
        </a:lnSpc>
        <a:spcBef>
          <a:spcPct val="0"/>
        </a:spcBef>
        <a:spcAft>
          <a:spcPct val="0"/>
        </a:spcAft>
        <a:buNone/>
        <a:defRPr b="0" baseline="0" dirty="0" i="0" lang="en-US" smtClean="0" sz="4400" u="none">
          <a:solidFill>
            <a:schemeClr val="tx2"/>
          </a:solidFill>
          <a:latin charset="0" pitchFamily="34" typeface="Century Gothic"/>
        </a:defRPr>
      </a:lvl1pPr>
    </p:titleStyle>
    <p:bodyStyle>
      <a:lvl1pPr algn="l" defTabSz="914400" fontAlgn="base" indent="-342900" marL="342900" rtl="0">
        <a:lnSpc>
          <a:spcPct val="100000"/>
        </a:lnSpc>
        <a:spcBef>
          <a:spcPct val="20000"/>
        </a:spcBef>
        <a:spcAft>
          <a:spcPct val="0"/>
        </a:spcAft>
        <a:buChar char="•"/>
        <a:defRPr b="0" baseline="0" dirty="0" i="0" lang="en-US" smtClean="0" sz="3200" u="none">
          <a:solidFill>
            <a:schemeClr val="tx1"/>
          </a:solidFill>
          <a:latin charset="0" pitchFamily="34" typeface="Century Gothic"/>
        </a:defRPr>
      </a:lvl1pPr>
      <a:lvl2pPr indent="-285750" marL="742950">
        <a:lnSpc>
          <a:spcPct val="100000"/>
        </a:lnSpc>
        <a:spcBef>
          <a:spcPct val="20000"/>
        </a:spcBef>
        <a:spcAft>
          <a:spcPct val="0"/>
        </a:spcAft>
        <a:buChar char="–"/>
        <a:defRPr b="0" dirty="0" i="0" lang="en-US" smtClean="0" sz="2800" u="none">
          <a:solidFill>
            <a:schemeClr val="tx1"/>
          </a:solidFill>
          <a:latin charset="0" pitchFamily="34" typeface="Century Gothic"/>
        </a:defRPr>
      </a:lvl2pPr>
      <a:lvl3pPr indent="-228600" marL="1143000">
        <a:lnSpc>
          <a:spcPct val="100000"/>
        </a:lnSpc>
        <a:spcBef>
          <a:spcPct val="20000"/>
        </a:spcBef>
        <a:spcAft>
          <a:spcPct val="0"/>
        </a:spcAft>
        <a:buChar char="•"/>
        <a:defRPr b="0" dirty="0" i="0" lang="en-US" smtClean="0" sz="2400" u="none">
          <a:solidFill>
            <a:schemeClr val="tx1"/>
          </a:solidFill>
          <a:latin charset="0" pitchFamily="34" typeface="Century Gothic"/>
        </a:defRPr>
      </a:lvl3pPr>
      <a:lvl4pPr indent="-228600" marL="1600200">
        <a:lnSpc>
          <a:spcPct val="100000"/>
        </a:lnSpc>
        <a:spcBef>
          <a:spcPct val="20000"/>
        </a:spcBef>
        <a:spcAft>
          <a:spcPct val="0"/>
        </a:spcAft>
        <a:buChar char="–"/>
        <a:defRPr b="0" dirty="0" i="0" lang="en-US" smtClean="0" sz="2000" u="none">
          <a:solidFill>
            <a:schemeClr val="tx1"/>
          </a:solidFill>
          <a:latin charset="0" pitchFamily="34" typeface="Century Gothic"/>
        </a:defRPr>
      </a:lvl4pPr>
      <a:lvl5pPr indent="-228600" marL="2057400">
        <a:lnSpc>
          <a:spcPct val="100000"/>
        </a:lnSpc>
        <a:spcBef>
          <a:spcPct val="20000"/>
        </a:spcBef>
        <a:spcAft>
          <a:spcPct val="0"/>
        </a:spcAft>
        <a:buChar char="»"/>
        <a:defRPr b="0" dirty="0" i="0" lang="en-US" smtClean="0" sz="2000" u="none">
          <a:solidFill>
            <a:schemeClr val="tx1"/>
          </a:solidFill>
          <a:latin charset="0" pitchFamily="34" typeface="Century Gothic"/>
        </a:defRPr>
      </a:lvl5pPr>
    </p:bodyStyle>
    <p:otherStyle>
      <a:lvl1pPr algn="l" defTabSz="914400" fontAlgn="base" indent="0" marL="0" rtl="0">
        <a:lnSpc>
          <a:spcPct val="100000"/>
        </a:lnSpc>
        <a:spcBef>
          <a:spcPct val="0"/>
        </a:spcBef>
        <a:spcAft>
          <a:spcPct val="0"/>
        </a:spcAft>
        <a:buNone/>
        <a:defRPr b="0" baseline="0" dirty="0" i="0" lang="en-US" smtClean="0" sz="2400" u="none">
          <a:solidFill>
            <a:schemeClr val="tx1"/>
          </a:solidFill>
          <a:latin charset="0" pitchFamily="18" typeface="Times New Roman"/>
        </a:defRPr>
      </a:lvl1pPr>
      <a:lvl2pPr indent="0" marL="457200">
        <a:lnSpc>
          <a:spcPct val="100000"/>
        </a:lnSpc>
        <a:spcBef>
          <a:spcPct val="0"/>
        </a:spcBef>
        <a:spcAft>
          <a:spcPct val="0"/>
        </a:spcAft>
        <a:buNone/>
        <a:defRPr b="0" dirty="0" i="0" lang="en-US" smtClean="0" sz="2400" u="none">
          <a:solidFill>
            <a:schemeClr val="tx1"/>
          </a:solidFill>
          <a:latin charset="0" pitchFamily="18" typeface="Times New Roman"/>
        </a:defRPr>
      </a:lvl2pPr>
      <a:lvl3pPr indent="0" marL="914400">
        <a:lnSpc>
          <a:spcPct val="100000"/>
        </a:lnSpc>
        <a:spcBef>
          <a:spcPct val="0"/>
        </a:spcBef>
        <a:spcAft>
          <a:spcPct val="0"/>
        </a:spcAft>
        <a:buNone/>
        <a:defRPr b="0" dirty="0" i="0" lang="en-US" smtClean="0" sz="2400" u="none">
          <a:solidFill>
            <a:schemeClr val="tx1"/>
          </a:solidFill>
          <a:latin charset="0" pitchFamily="18" typeface="Times New Roman"/>
        </a:defRPr>
      </a:lvl3pPr>
      <a:lvl4pPr indent="0" marL="1371600">
        <a:lnSpc>
          <a:spcPct val="100000"/>
        </a:lnSpc>
        <a:spcBef>
          <a:spcPct val="0"/>
        </a:spcBef>
        <a:spcAft>
          <a:spcPct val="0"/>
        </a:spcAft>
        <a:buNone/>
        <a:defRPr b="0" dirty="0" i="0" lang="en-US" smtClean="0" sz="2400" u="none">
          <a:solidFill>
            <a:schemeClr val="tx1"/>
          </a:solidFill>
          <a:latin charset="0" pitchFamily="18" typeface="Times New Roman"/>
        </a:defRPr>
      </a:lvl4pPr>
      <a:lvl5pPr indent="0" marL="1828800">
        <a:lnSpc>
          <a:spcPct val="100000"/>
        </a:lnSpc>
        <a:spcBef>
          <a:spcPct val="0"/>
        </a:spcBef>
        <a:spcAft>
          <a:spcPct val="0"/>
        </a:spcAft>
        <a:buNone/>
        <a:defRPr b="0" dirty="0" i="0" lang="en-US" smtClean="0" sz="2400" u="none">
          <a:solidFill>
            <a:schemeClr val="tx1"/>
          </a:solidFill>
          <a:latin charset="0" pitchFamily="18" typeface="Times New Roman"/>
        </a:defRPr>
      </a:lvl5pPr>
    </p:otherStyle>
  </p:txStyles>
</p:sldMaster>
</file>

<file path=ppt/slides/_rels/slide1.xml.rels><?xml version="1.0" encoding="UTF-8" standalone="yes"?><Relationships xmlns="http://schemas.openxmlformats.org/package/2006/relationships"><Relationship Id="rId2" Target="../media/image1.pn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16.pn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16.png" Type="http://schemas.openxmlformats.org/officeDocument/2006/relationships/image"/><Relationship Id="rId2" Target="../media/image6.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8" Target="../media/image16.png" Type="http://schemas.openxmlformats.org/officeDocument/2006/relationships/image"/><Relationship Id="rId7" Target="http://www.peabody.harvard.edu/potlatch/potlat1.html" TargetMode="External" Type="http://schemas.openxmlformats.org/officeDocument/2006/relationships/hyperlink"/><Relationship Id="rId6" Target="../Local%20Settings/Temporary%20Internet%20Files/OLK9D/members.aol.com/Art1234567/totempole.html" TargetMode="External" Type="http://schemas.openxmlformats.org/officeDocument/2006/relationships/hyperlink"/><Relationship Id="rId5" Target="http://www.virtualmuseum.ca/Exhibitions/Haida/java/english/totem/index.html" TargetMode="External" Type="http://schemas.openxmlformats.org/officeDocument/2006/relationships/hyperlink"/><Relationship Id="rId4" Target="http://tqjunior.thinkquest.org/5160/?tqskip=1" TargetMode="External" Type="http://schemas.openxmlformats.org/officeDocument/2006/relationships/hyperlink"/><Relationship Id="rId3" Target="http://www.oregonpioneers.com/indian.htm" TargetMode="External" Type="http://schemas.openxmlformats.org/officeDocument/2006/relationships/hyperlink"/><Relationship Id="rId2" Target="http://www.watertown.k12.ma.us/americanhistorycentral/13glossary/index.html" TargetMode="External" Type="http://schemas.openxmlformats.org/officeDocument/2006/relationships/hyperlink"/><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16.pn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6.png" Type="http://schemas.openxmlformats.org/officeDocument/2006/relationships/image"/><Relationship Id="rId2" Target="../media/image7.pn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6.png" Type="http://schemas.openxmlformats.org/officeDocument/2006/relationships/image"/><Relationship Id="rId2" Target="../media/image10.png" Type="http://schemas.openxmlformats.org/officeDocument/2006/relationships/image"/><Relationship Id="rId1" Target="../slideLayouts/slideLayout4.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16.png" Type="http://schemas.openxmlformats.org/officeDocument/2006/relationships/image"/><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16.png" Type="http://schemas.openxmlformats.org/officeDocument/2006/relationships/image"/><Relationship Id="rId2" Target="../media/image9.pn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8" Target="../media/image16.png" Type="http://schemas.openxmlformats.org/officeDocument/2006/relationships/image"/><Relationship Id="rId7" Target="http://www.germantown.k12.il.us/html/droughts1.html" TargetMode="External" Type="http://schemas.openxmlformats.org/officeDocument/2006/relationships/hyperlink"/><Relationship Id="rId6" Target="http://www.history.navy.mil/faqs/faq61-4.htm" TargetMode="External" Type="http://schemas.openxmlformats.org/officeDocument/2006/relationships/hyperlink"/><Relationship Id="rId5" Target="http://waltonfeed.net/peoples/navajo/" TargetMode="External" Type="http://schemas.openxmlformats.org/officeDocument/2006/relationships/hyperlink"/><Relationship Id="rId4" Target="http://www.firekeeper.com/kachinas.html" TargetMode="External" Type="http://schemas.openxmlformats.org/officeDocument/2006/relationships/hyperlink"/><Relationship Id="rId3" Target="http://www.c2i2.com/~hondah/kachinainfo.html" TargetMode="External" Type="http://schemas.openxmlformats.org/officeDocument/2006/relationships/hyperlink"/><Relationship Id="rId2" Target="http://www.carnegiemuseums.org/cmnh/exhibits/north-south-east-west/hopi/index.html" TargetMode="External" Type="http://schemas.openxmlformats.org/officeDocument/2006/relationships/hyperlink"/><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16.pn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arget="../media/image16.png" Type="http://schemas.openxmlformats.org/officeDocument/2006/relationships/image"/><Relationship Id="rId1" Target="../slideLayouts/slideLayout4.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16.pn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16.png" Type="http://schemas.openxmlformats.org/officeDocument/2006/relationships/image"/><Relationship Id="rId1" Target="../slideLayouts/slideLayout4.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16.png" Type="http://schemas.openxmlformats.org/officeDocument/2006/relationships/image"/><Relationship Id="rId1" Target="../slideLayouts/slideLayout4.xml" Type="http://schemas.openxmlformats.org/officeDocument/2006/relationships/slideLayout"/></Relationships>
</file>

<file path=ppt/slides/_rels/slide23.xml.rels><?xml version="1.0" encoding="UTF-8" standalone="yes"?><Relationships xmlns="http://schemas.openxmlformats.org/package/2006/relationships"><Relationship Id="rId10" Target="../media/image16.png" Type="http://schemas.openxmlformats.org/officeDocument/2006/relationships/image"/><Relationship Id="rId9" Target="http://www.mounet.com/~scottsch/history/travois.html" TargetMode="External" Type="http://schemas.openxmlformats.org/officeDocument/2006/relationships/hyperlink"/><Relationship Id="rId8" Target="http://www.germantown.k12.il.us/html/plains.html" TargetMode="External" Type="http://schemas.openxmlformats.org/officeDocument/2006/relationships/hyperlink"/><Relationship Id="rId7" Target="http://www.mce.k12tn.net/indians/reports4/plains.htm" TargetMode="External" Type="http://schemas.openxmlformats.org/officeDocument/2006/relationships/hyperlink"/><Relationship Id="rId6" Target="http://www.kodie.demon.co.uk/mandan2.htm" TargetMode="External" Type="http://schemas.openxmlformats.org/officeDocument/2006/relationships/hyperlink"/><Relationship Id="rId5" Target="http://www.lewis-clark.org/mandan_lodge.htm" TargetMode="External" Type="http://schemas.openxmlformats.org/officeDocument/2006/relationships/hyperlink"/><Relationship Id="rId4" Target="http://www.kodie.demon.co.uk/mandan.htm" TargetMode="External" Type="http://schemas.openxmlformats.org/officeDocument/2006/relationships/hyperlink"/><Relationship Id="rId3" Target="http://www.kodie.demon.co.uk/mandan2.htm" TargetMode="External" Type="http://schemas.openxmlformats.org/officeDocument/2006/relationships/hyperlink"/><Relationship Id="rId2" Target="http://www.nps.gov/jeff/mowe-tipi.htm" TargetMode="External" Type="http://schemas.openxmlformats.org/officeDocument/2006/relationships/hyperlink"/><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16.pn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16.png" Type="http://schemas.openxmlformats.org/officeDocument/2006/relationships/image"/><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16.pn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16.png" Type="http://schemas.openxmlformats.org/officeDocument/2006/relationships/image"/><Relationship Id="rId1" Target="../slideLayouts/slideLayout4.xml" Type="http://schemas.openxmlformats.org/officeDocument/2006/relationships/slideLayout"/></Relationships>
</file>

<file path=ppt/slides/_rels/slide28.xml.rels><?xml version="1.0" encoding="UTF-8" standalone="yes"?><Relationships xmlns="http://schemas.openxmlformats.org/package/2006/relationships"><Relationship Id="rId6" Target="../media/image16.png" Type="http://schemas.openxmlformats.org/officeDocument/2006/relationships/image"/><Relationship Id="rId5" Target="http://www.ilhawaii.net/~stony/loreindx.html" TargetMode="External" Type="http://schemas.openxmlformats.org/officeDocument/2006/relationships/hyperlink"/><Relationship Id="rId4" Target="http://www.mce.k12tn.net/indians/reports1/cherokee.htm" TargetMode="External" Type="http://schemas.openxmlformats.org/officeDocument/2006/relationships/hyperlink"/><Relationship Id="rId3" Target="http://www.hydeparkschools.org/RRS/iroquois.htm" TargetMode="External" Type="http://schemas.openxmlformats.org/officeDocument/2006/relationships/hyperlink"/><Relationship Id="rId2" Target="http://www.germantown.k12.il.us/html/woodland2.html" TargetMode="External" Type="http://schemas.openxmlformats.org/officeDocument/2006/relationships/hyperlink"/><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16.pn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arget="../media/image16.pn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4" Target="../media/image16.png" Type="http://schemas.openxmlformats.org/officeDocument/2006/relationships/image"/><Relationship Id="rId3" Target="http://www.ri.net/schools/Glocester/FMS/rooms/NAWeb/nativeamerican.html" TargetMode="External" Type="http://schemas.openxmlformats.org/officeDocument/2006/relationships/hyperlink"/><Relationship Id="rId2" Target="http://www.50states.com/tools/usamap.htm" TargetMode="External" Type="http://schemas.openxmlformats.org/officeDocument/2006/relationships/hyperlink"/><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16.pn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2" Target="../media/image16.png" Type="http://schemas.openxmlformats.org/officeDocument/2006/relationships/imag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16.png" Type="http://schemas.openxmlformats.org/officeDocument/2006/relationships/image"/><Relationship Id="rId2" Target="../media/image8.png" Type="http://schemas.openxmlformats.org/officeDocument/2006/relationships/image"/><Relationship Id="rId1" Target="../slideLayouts/slideLayout1.xml" Type="http://schemas.openxmlformats.org/officeDocument/2006/relationships/slideLayout"/></Relationships>
</file>

<file path=ppt/slides/_rels/slide7.xml.rels><?xml version="1.0" encoding="UTF-8" standalone="yes"?><Relationships xmlns="http://schemas.openxmlformats.org/package/2006/relationships"><Relationship Id="rId2" Target="../media/image16.pn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16.png" Type="http://schemas.openxmlformats.org/officeDocument/2006/relationships/image"/><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4" Target="../media/image16.png" Type="http://schemas.openxmlformats.org/officeDocument/2006/relationships/image"/><Relationship Id="rId3" Target="../media/image5.jpeg" Type="http://schemas.openxmlformats.org/officeDocument/2006/relationships/image"/><Relationship Id="rId2" Target="../media/image4.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a:spLocks/>
          </p:cNvSpPr>
          <p:nvPr>
            <p:ph idx="10" sz="half" type="dt"/>
          </p:nvPr>
        </p:nvSpPr>
        <p:spPr/>
      </p:sp>
      <p:sp>
        <p:nvSpPr>
          <p:cNvPr id="7" name="Text Box 7"/>
          <p:cNvSpPr>
            <a:spLocks/>
          </p:cNvSpPr>
          <p:nvPr>
            <p:ph idx="11" sz="quarter" type="ftr"/>
          </p:nvPr>
        </p:nvSpPr>
        <p:spPr/>
        <p:txBody>
          <a:bodyPr numCol="1"/>
          <a:lstStyle/>
          <a:p>
            <a:pPr algn="ctr"/>
          </a:p>
        </p:txBody>
      </p:sp>
      <p:sp>
        <p:nvSpPr>
          <p:cNvPr id="8" name="Text Box 8"/>
          <p:cNvSpPr>
            <a:spLocks/>
          </p:cNvSpPr>
          <p:nvPr>
            <p:ph type="ctrTitle"/>
          </p:nvPr>
        </p:nvSpPr>
        <p:spPr>
          <a:xfrm>
            <a:off x="762000" y="685800"/>
            <a:ext cx="7772400" cy="1143000"/>
          </a:xfrm>
          <a:prstGeom prst="rect">
            <a:avLst/>
          </a:prstGeom>
        </p:spPr>
        <p:txBody>
          <a:bodyPr numCol="1"/>
          <a:lstStyle>
            <a:lvl1pPr>
              <a:defRPr dirty="0" lang="en-US" smtClean="0"/>
            </a:lvl1pPr>
          </a:lstStyle>
          <a:p>
            <a:r>
              <a:t>The First Americans</a:t>
            </a:r>
          </a:p>
        </p:txBody>
      </p:sp>
      <p:pic>
        <p:nvPicPr>
          <p:cNvPr id="9" name="Picture 9"/>
          <p:cNvPicPr>
            <a:picLocks noChangeAspect="1"/>
          </p:cNvPicPr>
          <p:nvPr/>
        </p:nvPicPr>
        <p:blipFill>
          <a:blip r:embed="rId2"/>
          <a:stretch/>
        </p:blipFill>
        <p:spPr>
          <a:xfrm>
            <a:off x="3276600" y="2438400"/>
            <a:ext cx="2879725" cy="3132137"/>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 Box 74"/>
          <p:cNvSpPr>
            <a:spLocks/>
          </p:cNvSpPr>
          <p:nvPr>
            <p:ph idx="10" sz="half" type="dt"/>
          </p:nvPr>
        </p:nvSpPr>
        <p:spPr/>
      </p:sp>
      <p:sp>
        <p:nvSpPr>
          <p:cNvPr id="75" name="Text Box 75"/>
          <p:cNvSpPr>
            <a:spLocks/>
          </p:cNvSpPr>
          <p:nvPr>
            <p:ph idx="11" sz="quarter" type="ftr"/>
          </p:nvPr>
        </p:nvSpPr>
        <p:spPr/>
        <p:txBody>
          <a:bodyPr numCol="1"/>
          <a:lstStyle/>
          <a:p>
            <a:pPr algn="ctr"/>
          </a:p>
        </p:txBody>
      </p:sp>
      <p:sp>
        <p:nvSpPr>
          <p:cNvPr id="76" name="Text Box 76"/>
          <p:cNvSpPr>
            <a:spLocks/>
          </p:cNvSpPr>
          <p:nvPr>
            <p:ph type="title"/>
          </p:nvPr>
        </p:nvSpPr>
        <p:spPr>
          <a:xfrm>
            <a:off x="685800" y="609600"/>
            <a:ext cx="7772400" cy="1143000"/>
          </a:xfrm>
          <a:prstGeom prst="rect">
            <a:avLst/>
          </a:prstGeom>
        </p:spPr>
        <p:txBody>
          <a:bodyPr numCol="1"/>
          <a:lstStyle/>
          <a:p>
            <a:pPr indent="0" marL="0"/>
            <a:r>
              <a:rPr dirty="0" lang="en-US" smtClean="0" sz="3600"/>
              <a:t>Tribes of the Northwest Coast:</a:t>
            </a:r>
            <a:br>
              <a:rPr dirty="0" lang="en-US" smtClean="0" sz="3600"/>
            </a:br>
            <a:r>
              <a:rPr dirty="0" lang="en-US" smtClean="0" sz="3600"/>
              <a:t>Chinooks and Makahs</a:t>
            </a:r>
          </a:p>
        </p:txBody>
      </p:sp>
      <p:sp>
        <p:nvSpPr>
          <p:cNvPr id="77" name="Text Box 77"/>
          <p:cNvSpPr>
            <a:spLocks/>
          </p:cNvSpPr>
          <p:nvPr>
            <p:ph idx="1" type="body"/>
          </p:nvPr>
        </p:nvSpPr>
        <p:spPr>
          <a:xfrm>
            <a:off x="685800" y="1981200"/>
            <a:ext cx="7772400" cy="4114800"/>
          </a:xfrm>
          <a:prstGeom prst="rect">
            <a:avLst/>
          </a:prstGeom>
        </p:spPr>
        <p:txBody>
          <a:bodyPr numCol="1"/>
          <a:lstStyle/>
          <a:p>
            <a:pPr indent="-342900" marL="342900"/>
            <a:r>
              <a:rPr dirty="0" lang="en-US" smtClean="0" sz="1400"/>
              <a:t>Chinook</a:t>
            </a:r>
          </a:p>
          <a:p>
            <a:pPr indent="-285750" lvl="1" marL="742950"/>
            <a:r>
              <a:rPr dirty="0" lang="en-US" smtClean="0" sz="1400"/>
              <a:t>Best known traders</a:t>
            </a:r>
          </a:p>
          <a:p>
            <a:pPr indent="-285750" lvl="1" marL="742950"/>
            <a:r>
              <a:rPr dirty="0" lang="en-US" smtClean="0" sz="1400"/>
              <a:t>Lived near the coast</a:t>
            </a:r>
          </a:p>
          <a:p>
            <a:pPr indent="-285750" lvl="1" marL="742950"/>
            <a:r>
              <a:rPr dirty="0" lang="en-US" smtClean="0" sz="1400"/>
              <a:t>Chinook villages made of rows of long, wooded houses.  </a:t>
            </a:r>
          </a:p>
          <a:p>
            <a:pPr indent="-285750" lvl="1" marL="742950"/>
            <a:r>
              <a:rPr dirty="0" lang="en-US" smtClean="0" sz="1400"/>
              <a:t>Houses were built of boards and had no windows.</a:t>
            </a:r>
          </a:p>
          <a:p>
            <a:pPr indent="-285750" lvl="1" marL="742950"/>
            <a:r>
              <a:rPr dirty="0" lang="en-US" smtClean="0" sz="1400"/>
              <a:t>The Chinooks built each house partly over a hole dug in the earth so that some of the rooms were underground.  Such a house is called a </a:t>
            </a:r>
            <a:r>
              <a:rPr b="1" dirty="0" lang="en-US" smtClean="0" sz="1400" u="sng"/>
              <a:t>pit house</a:t>
            </a:r>
            <a:r>
              <a:rPr dirty="0" lang="en-US" smtClean="0" sz="1400"/>
              <a:t>. </a:t>
            </a:r>
          </a:p>
          <a:p>
            <a:pPr indent="-285750" lvl="1" marL="742950"/>
            <a:r>
              <a:rPr dirty="0" lang="en-US" smtClean="0" sz="1400"/>
              <a:t>Several families belonging to the same </a:t>
            </a:r>
            <a:r>
              <a:rPr b="1" dirty="0" lang="en-US" smtClean="0" sz="1400" u="sng"/>
              <a:t>clan</a:t>
            </a:r>
            <a:r>
              <a:rPr dirty="0" lang="en-US" smtClean="0" sz="1400"/>
              <a:t> lived in each house.  A clan is a group of families related to one another. </a:t>
            </a:r>
          </a:p>
          <a:p>
            <a:pPr indent="-285750" lvl="1" marL="742950"/>
            <a:r>
              <a:rPr dirty="0" lang="en-US" smtClean="0" sz="1400"/>
              <a:t>The Chinooks developed a language for trading.  This trading language made it easier for different peoples to talk to each other and to </a:t>
            </a:r>
            <a:r>
              <a:rPr b="1" dirty="0" lang="en-US" smtClean="0" sz="1400" u="sng"/>
              <a:t>barter</a:t>
            </a:r>
            <a:r>
              <a:rPr dirty="0" lang="en-US" smtClean="0" sz="1400"/>
              <a:t>, or exchange goods. </a:t>
            </a:r>
          </a:p>
          <a:p>
            <a:pPr indent="-285750" lvl="1" marL="742950"/>
            <a:r>
              <a:rPr dirty="0" lang="en-US" smtClean="0" sz="1400"/>
              <a:t>To show off the the things they owned, the Chinooks and other tribes who lived along the coast held potlatches.  These were special gatherings with feasting, and dancing.  During a </a:t>
            </a:r>
            <a:r>
              <a:rPr b="1" dirty="0" lang="en-US" smtClean="0" sz="1400" u="sng"/>
              <a:t>potlatch</a:t>
            </a:r>
            <a:r>
              <a:rPr dirty="0" lang="en-US" smtClean="0" sz="1400"/>
              <a:t>, the hosts gave away valuable gifts as a sign of their wealth. </a:t>
            </a:r>
          </a:p>
        </p:txBody>
      </p:sp>
      <p:sp>
        <p:nvSpPr>
          <p:cNvPr id="78" name="Text Box 78"/>
          <p:cNvSpPr>
            <a:spLocks/>
          </p:cNvSpPr>
          <p:nvPr/>
        </p:nvSpPr>
        <p:spPr>
          <a:xfrm>
            <a:off x="7735887" y="6583362"/>
            <a:ext cx="1408112" cy="274637"/>
          </a:xfrm>
          <a:prstGeom prst="rect">
            <a:avLst/>
          </a:prstGeom>
          <a:noFill/>
          <a:ln>
            <a:noFill/>
          </a:ln>
        </p:spPr>
        <p:txBody>
          <a:bodyPr anchor="t" numCol="1" wrap="none">
            <a:spAutoFit/>
          </a:bodyPr>
          <a:lstStyle/>
          <a:p>
            <a:pPr indent="0" marL="0"/>
            <a:r>
              <a:rPr dirty="0" lang="en-US" smtClean="0" sz="1200">
                <a:latin charset="0" pitchFamily="34" typeface="Century Gothic"/>
              </a:rPr>
              <a:t>Northwest Coast</a:t>
            </a:r>
          </a:p>
        </p:txBody>
      </p:sp>
      <p:pic>
        <p:nvPicPr>
          <p:cNvPr id="79" name="Picture 79">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81"/>
          <p:cNvSpPr>
            <a:spLocks/>
          </p:cNvSpPr>
          <p:nvPr>
            <p:ph idx="10" sz="half" type="dt"/>
          </p:nvPr>
        </p:nvSpPr>
        <p:spPr/>
      </p:sp>
      <p:sp>
        <p:nvSpPr>
          <p:cNvPr id="82" name="Text Box 82"/>
          <p:cNvSpPr>
            <a:spLocks/>
          </p:cNvSpPr>
          <p:nvPr>
            <p:ph idx="11" sz="quarter" type="ftr"/>
          </p:nvPr>
        </p:nvSpPr>
        <p:spPr/>
        <p:txBody>
          <a:bodyPr numCol="1"/>
          <a:lstStyle/>
          <a:p>
            <a:pPr algn="ctr"/>
          </a:p>
        </p:txBody>
      </p:sp>
      <p:sp>
        <p:nvSpPr>
          <p:cNvPr id="83" name="Text Box 83"/>
          <p:cNvSpPr>
            <a:spLocks/>
          </p:cNvSpPr>
          <p:nvPr>
            <p:ph type="title"/>
          </p:nvPr>
        </p:nvSpPr>
        <p:spPr>
          <a:xfrm>
            <a:off x="685800" y="0"/>
            <a:ext cx="7772400" cy="1143000"/>
          </a:xfrm>
          <a:prstGeom prst="rect">
            <a:avLst/>
          </a:prstGeom>
        </p:spPr>
        <p:txBody>
          <a:bodyPr numCol="1"/>
          <a:lstStyle/>
          <a:p>
            <a:pPr indent="0" marL="0"/>
            <a:r>
              <a:rPr dirty="0" lang="en-US" smtClean="0" sz="3200"/>
              <a:t>Tribes of the Northwest Coast: Chinooks and Makahs</a:t>
            </a:r>
          </a:p>
        </p:txBody>
      </p:sp>
      <p:sp>
        <p:nvSpPr>
          <p:cNvPr id="84" name="Text Box 84"/>
          <p:cNvSpPr>
            <a:spLocks/>
          </p:cNvSpPr>
          <p:nvPr>
            <p:ph idx="1" type="body"/>
          </p:nvPr>
        </p:nvSpPr>
        <p:spPr>
          <a:xfrm>
            <a:off x="0" y="2743200"/>
            <a:ext cx="7772400" cy="4114800"/>
          </a:xfrm>
          <a:prstGeom prst="rect">
            <a:avLst/>
          </a:prstGeom>
        </p:spPr>
        <p:txBody>
          <a:bodyPr numCol="1"/>
          <a:lstStyle/>
          <a:p>
            <a:pPr indent="-342900" marL="342900">
              <a:lnSpc>
                <a:spcPct val="90000"/>
              </a:lnSpc>
            </a:pPr>
            <a:r>
              <a:rPr dirty="0" lang="en-US" smtClean="0" sz="1400"/>
              <a:t>Makahs</a:t>
            </a:r>
          </a:p>
          <a:p>
            <a:pPr indent="-285750" lvl="1" marL="742950">
              <a:lnSpc>
                <a:spcPct val="90000"/>
              </a:lnSpc>
            </a:pPr>
            <a:r>
              <a:rPr dirty="0" lang="en-US" smtClean="0" sz="1400"/>
              <a:t>Whales were plentiful along the Northwest Coast.</a:t>
            </a:r>
          </a:p>
          <a:p>
            <a:pPr indent="-285750" lvl="1" marL="742950">
              <a:lnSpc>
                <a:spcPct val="90000"/>
              </a:lnSpc>
            </a:pPr>
            <a:r>
              <a:rPr dirty="0" lang="en-US" smtClean="0" sz="1400"/>
              <a:t>The Makahs built canoes to hunt the whales at sea.</a:t>
            </a:r>
          </a:p>
          <a:p>
            <a:pPr indent="-285750" lvl="1" marL="742950">
              <a:lnSpc>
                <a:spcPct val="90000"/>
              </a:lnSpc>
            </a:pPr>
            <a:r>
              <a:rPr dirty="0" lang="en-US" smtClean="0" sz="1400"/>
              <a:t>Makahs made wooden </a:t>
            </a:r>
            <a:r>
              <a:rPr b="1" dirty="0" lang="en-US" smtClean="0" sz="1400" u="sng"/>
              <a:t>harpoons</a:t>
            </a:r>
            <a:r>
              <a:rPr dirty="0" lang="en-US" smtClean="0" sz="1400"/>
              <a:t>-long spears with sharp shell points-for whale hunting. </a:t>
            </a:r>
          </a:p>
          <a:p>
            <a:pPr indent="-285750" lvl="1" marL="742950">
              <a:lnSpc>
                <a:spcPct val="90000"/>
              </a:lnSpc>
            </a:pPr>
            <a:r>
              <a:rPr dirty="0" lang="en-US" smtClean="0" sz="1400"/>
              <a:t>The Makah hunted whales in a canoe. This was very dangerous because the whale might turn and cause the canoe to tip over or break the canoe in half.</a:t>
            </a:r>
          </a:p>
          <a:p>
            <a:pPr indent="-285750" lvl="1" marL="742950">
              <a:lnSpc>
                <a:spcPct val="90000"/>
              </a:lnSpc>
            </a:pPr>
            <a:r>
              <a:rPr dirty="0" lang="en-US" smtClean="0" sz="1400"/>
              <a:t>The harpooner stood in the front of the canoe. He always talked to the whale. He promised the whale that if it let itself be killed, it would be rewarded in the village with singing and dancing. After the harpooner had promised the whale these things, he raised his harpoon and threw it into the side of the whale. There was a rope tied to the end of the harpoon. All the men held on tightly. Eventually the whale would tire and stop fighting. Then it was harpooned until it died. </a:t>
            </a:r>
          </a:p>
          <a:p>
            <a:pPr indent="-285750" lvl="1" marL="742950">
              <a:lnSpc>
                <a:spcPct val="90000"/>
              </a:lnSpc>
            </a:pPr>
            <a:r>
              <a:rPr dirty="0" lang="en-US" smtClean="0" sz="1400"/>
              <a:t>Every part of the whale was used. The skin and meat were eaten, the </a:t>
            </a:r>
            <a:r>
              <a:rPr b="1" dirty="0" lang="en-US" smtClean="0" sz="1400" u="sng"/>
              <a:t>blubber</a:t>
            </a:r>
            <a:r>
              <a:rPr dirty="0" lang="en-US" smtClean="0" sz="1400"/>
              <a:t> , or fat, was used for oil, and the tendons were used to make rope. </a:t>
            </a:r>
          </a:p>
          <a:p>
            <a:pPr indent="-285750" lvl="1" marL="742950">
              <a:lnSpc>
                <a:spcPct val="90000"/>
              </a:lnSpc>
            </a:pPr>
            <a:r>
              <a:rPr dirty="0" lang="en-US" smtClean="0" sz="1400"/>
              <a:t>The Makah kept their promise. When the whale was brought to the village there was much celebrating! </a:t>
            </a:r>
          </a:p>
          <a:p>
            <a:pPr indent="-285750" lvl="1" marL="742950">
              <a:lnSpc>
                <a:spcPct val="90000"/>
              </a:lnSpc>
            </a:pPr>
            <a:endParaRPr dirty="0" lang="en-US" smtClean="0" sz="1400"/>
          </a:p>
          <a:p>
            <a:pPr indent="-285750" lvl="1" marL="742950">
              <a:lnSpc>
                <a:spcPct val="90000"/>
              </a:lnSpc>
            </a:pPr>
            <a:endParaRPr dirty="0" lang="en-US" smtClean="0" sz="1400"/>
          </a:p>
          <a:p>
            <a:pPr indent="-285750" lvl="1" marL="742950">
              <a:lnSpc>
                <a:spcPct val="90000"/>
              </a:lnSpc>
            </a:pPr>
            <a:endParaRPr dirty="0" lang="en-US" smtClean="0" sz="1400"/>
          </a:p>
        </p:txBody>
      </p:sp>
      <p:pic>
        <p:nvPicPr>
          <p:cNvPr id="85" name="Picture 85"/>
          <p:cNvPicPr>
            <a:picLocks noChangeAspect="1"/>
          </p:cNvPicPr>
          <p:nvPr/>
        </p:nvPicPr>
        <p:blipFill>
          <a:blip r:embed="rId2"/>
          <a:stretch/>
        </p:blipFill>
        <p:spPr>
          <a:xfrm>
            <a:off x="2819400" y="1143000"/>
            <a:ext cx="3124200" cy="1725612"/>
          </a:xfrm>
          <a:prstGeom prst="rect">
            <a:avLst/>
          </a:prstGeom>
          <a:noFill/>
        </p:spPr>
      </p:pic>
      <p:sp>
        <p:nvSpPr>
          <p:cNvPr id="87" name="Text Box 87"/>
          <p:cNvSpPr>
            <a:spLocks/>
          </p:cNvSpPr>
          <p:nvPr/>
        </p:nvSpPr>
        <p:spPr>
          <a:xfrm>
            <a:off x="7735887" y="6583362"/>
            <a:ext cx="1408112" cy="274637"/>
          </a:xfrm>
          <a:prstGeom prst="rect">
            <a:avLst/>
          </a:prstGeom>
          <a:noFill/>
          <a:ln>
            <a:noFill/>
          </a:ln>
        </p:spPr>
        <p:txBody>
          <a:bodyPr anchor="t" numCol="1" wrap="none">
            <a:spAutoFit/>
          </a:bodyPr>
          <a:lstStyle/>
          <a:p>
            <a:pPr indent="0" marL="0"/>
            <a:r>
              <a:rPr dirty="0" lang="en-US" smtClean="0" sz="1200">
                <a:latin charset="0" pitchFamily="34" typeface="Century Gothic"/>
              </a:rPr>
              <a:t>Northwest Coast</a:t>
            </a:r>
          </a:p>
        </p:txBody>
      </p:sp>
      <p:pic>
        <p:nvPicPr>
          <p:cNvPr id="88" name="Picture 88">
            <a:hlinkClick/>
          </p:cNvPr>
          <p:cNvPicPr>
            <a:picLocks noChangeAspect="1"/>
          </p:cNvPicPr>
          <p:nvPr/>
        </p:nvPicPr>
        <p:blipFill>
          <a:blip r:embed="rId3"/>
          <a:stretch/>
        </p:blipFill>
        <p:spPr>
          <a:xfrm>
            <a:off x="4191000" y="6248400"/>
            <a:ext cx="576262" cy="609600"/>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Box 90"/>
          <p:cNvSpPr>
            <a:spLocks/>
          </p:cNvSpPr>
          <p:nvPr>
            <p:ph idx="10" sz="half" type="dt"/>
          </p:nvPr>
        </p:nvSpPr>
        <p:spPr/>
      </p:sp>
      <p:sp>
        <p:nvSpPr>
          <p:cNvPr id="91" name="Text Box 91"/>
          <p:cNvSpPr>
            <a:spLocks/>
          </p:cNvSpPr>
          <p:nvPr>
            <p:ph idx="11" sz="quarter" type="ftr"/>
          </p:nvPr>
        </p:nvSpPr>
        <p:spPr/>
        <p:txBody>
          <a:bodyPr numCol="1"/>
          <a:lstStyle/>
          <a:p>
            <a:pPr algn="ctr"/>
          </a:p>
        </p:txBody>
      </p:sp>
      <p:sp>
        <p:nvSpPr>
          <p:cNvPr id="92" name="Text Box 92"/>
          <p:cNvSpPr>
            <a:spLocks/>
          </p:cNvSpPr>
          <p:nvPr>
            <p:ph type="title"/>
          </p:nvPr>
        </p:nvSpPr>
        <p:spPr>
          <a:xfrm>
            <a:off x="685800" y="609600"/>
            <a:ext cx="7772400" cy="1143000"/>
          </a:xfrm>
          <a:prstGeom prst="rect">
            <a:avLst/>
          </a:prstGeom>
        </p:spPr>
        <p:txBody>
          <a:bodyPr numCol="1"/>
          <a:lstStyle/>
          <a:p>
            <a:r>
              <a:t>Website of Interest:</a:t>
            </a:r>
            <a:br>
              <a:rPr/>
            </a:br>
            <a:r>
              <a:t>Northwest Coast</a:t>
            </a:r>
          </a:p>
        </p:txBody>
      </p:sp>
      <p:sp>
        <p:nvSpPr>
          <p:cNvPr id="93" name="Text Box 93"/>
          <p:cNvSpPr>
            <a:spLocks/>
          </p:cNvSpPr>
          <p:nvPr>
            <p:ph idx="1" type="body"/>
          </p:nvPr>
        </p:nvSpPr>
        <p:spPr>
          <a:xfrm>
            <a:off x="685800" y="1981200"/>
            <a:ext cx="7772400" cy="4114800"/>
          </a:xfrm>
          <a:prstGeom prst="rect">
            <a:avLst/>
          </a:prstGeom>
        </p:spPr>
        <p:txBody>
          <a:bodyPr numCol="1"/>
          <a:lstStyle/>
          <a:p>
            <a:pPr indent="-342900" marL="342900"/>
            <a:r>
              <a:rPr dirty="0" lang="en-US" smtClean="0" sz="2400">
                <a:hlinkClick r:id="rId2"/>
              </a:rPr>
              <a:t>Glossary of Terms</a:t>
            </a:r>
          </a:p>
          <a:p>
            <a:pPr indent="-342900" marL="342900"/>
            <a:r>
              <a:rPr dirty="0" lang="en-US" smtClean="0" sz="2400">
                <a:hlinkClick r:id="rId3"/>
              </a:rPr>
              <a:t>Profiles of Northwest Coast Indians</a:t>
            </a:r>
            <a:endParaRPr dirty="0" lang="en-US" smtClean="0" sz="2400"/>
          </a:p>
          <a:p>
            <a:pPr indent="-342900" marL="342900"/>
            <a:r>
              <a:rPr dirty="0" lang="en-US" smtClean="0" sz="2400">
                <a:hlinkClick r:id="rId4"/>
              </a:rPr>
              <a:t>Totem Poles of the Northwest</a:t>
            </a:r>
            <a:endParaRPr dirty="0" lang="en-US" smtClean="0" sz="2400"/>
          </a:p>
          <a:p>
            <a:pPr indent="-342900" marL="342900"/>
            <a:r>
              <a:rPr dirty="0" lang="en-US" smtClean="0" sz="2400">
                <a:hlinkClick r:id="rId5"/>
              </a:rPr>
              <a:t>Totem Pole Legend</a:t>
            </a:r>
            <a:endParaRPr dirty="0" lang="en-US" smtClean="0" sz="2400"/>
          </a:p>
          <a:p>
            <a:pPr indent="-342900" marL="342900"/>
            <a:r>
              <a:rPr dirty="0" lang="en-US" smtClean="0" sz="2400">
                <a:hlinkClick action="ppaction://hlinkfile" r:id="rId6"/>
              </a:rPr>
              <a:t>How to make a totem pole using KidPix.</a:t>
            </a:r>
            <a:endParaRPr dirty="0" lang="en-US" smtClean="0" sz="2400"/>
          </a:p>
          <a:p>
            <a:pPr indent="-342900" marL="342900"/>
            <a:r>
              <a:rPr dirty="0" lang="en-US" smtClean="0" sz="2400">
                <a:hlinkClick r:id="rId7"/>
              </a:rPr>
              <a:t>Potlatches</a:t>
            </a:r>
            <a:endParaRPr dirty="0" lang="en-US" smtClean="0" sz="2400"/>
          </a:p>
          <a:p>
            <a:pPr indent="-342900" marL="342900">
              <a:buNone/>
            </a:pPr>
            <a:endParaRPr dirty="0" lang="en-US" smtClean="0" sz="2400"/>
          </a:p>
          <a:p>
            <a:pPr indent="-342900" marL="342900">
              <a:buNone/>
            </a:pPr>
            <a:endParaRPr dirty="0" lang="en-US" smtClean="0" sz="2400"/>
          </a:p>
        </p:txBody>
      </p:sp>
      <p:sp>
        <p:nvSpPr>
          <p:cNvPr id="94" name="Text Box 94"/>
          <p:cNvSpPr>
            <a:spLocks/>
          </p:cNvSpPr>
          <p:nvPr/>
        </p:nvSpPr>
        <p:spPr>
          <a:xfrm>
            <a:off x="7735887" y="6583362"/>
            <a:ext cx="1408112" cy="274637"/>
          </a:xfrm>
          <a:prstGeom prst="rect">
            <a:avLst/>
          </a:prstGeom>
          <a:noFill/>
          <a:ln>
            <a:noFill/>
          </a:ln>
        </p:spPr>
        <p:txBody>
          <a:bodyPr anchor="t" numCol="1" wrap="none">
            <a:spAutoFit/>
          </a:bodyPr>
          <a:lstStyle/>
          <a:p>
            <a:pPr indent="0" marL="0"/>
            <a:r>
              <a:rPr dirty="0" lang="en-US" smtClean="0" sz="1200">
                <a:latin charset="0" pitchFamily="34" typeface="Century Gothic"/>
              </a:rPr>
              <a:t>Northwest Coast</a:t>
            </a:r>
          </a:p>
        </p:txBody>
      </p:sp>
      <p:pic>
        <p:nvPicPr>
          <p:cNvPr id="95" name="Picture 95">
            <a:hlinkClick/>
          </p:cNvPr>
          <p:cNvPicPr>
            <a:picLocks noChangeAspect="1"/>
          </p:cNvPicPr>
          <p:nvPr/>
        </p:nvPicPr>
        <p:blipFill>
          <a:blip r:embed="rId8"/>
          <a:stretch/>
        </p:blipFill>
        <p:spPr>
          <a:xfrm>
            <a:off x="4191000" y="5715000"/>
            <a:ext cx="863600" cy="914400"/>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 Box 97"/>
          <p:cNvSpPr>
            <a:spLocks/>
          </p:cNvSpPr>
          <p:nvPr>
            <p:ph idx="10" sz="half" type="dt"/>
          </p:nvPr>
        </p:nvSpPr>
        <p:spPr/>
      </p:sp>
      <p:sp>
        <p:nvSpPr>
          <p:cNvPr id="98" name="Text Box 98"/>
          <p:cNvSpPr>
            <a:spLocks/>
          </p:cNvSpPr>
          <p:nvPr>
            <p:ph idx="11" sz="quarter" type="ftr"/>
          </p:nvPr>
        </p:nvSpPr>
        <p:spPr/>
        <p:txBody>
          <a:bodyPr numCol="1"/>
          <a:lstStyle/>
          <a:p>
            <a:pPr algn="ctr"/>
          </a:p>
        </p:txBody>
      </p:sp>
      <p:sp>
        <p:nvSpPr>
          <p:cNvPr id="99" name="Text Box 99"/>
          <p:cNvSpPr>
            <a:spLocks/>
          </p:cNvSpPr>
          <p:nvPr>
            <p:ph type="title"/>
          </p:nvPr>
        </p:nvSpPr>
        <p:spPr>
          <a:xfrm>
            <a:off x="685800" y="609600"/>
            <a:ext cx="7772400" cy="1143000"/>
          </a:xfrm>
          <a:prstGeom prst="rect">
            <a:avLst/>
          </a:prstGeom>
        </p:spPr>
        <p:txBody>
          <a:bodyPr numCol="1"/>
          <a:lstStyle/>
          <a:p>
            <a:pPr indent="0" marL="0"/>
            <a:r>
              <a:rPr dirty="0" lang="en-US" smtClean="0" sz="3600"/>
              <a:t>Activities Page #2:</a:t>
            </a:r>
            <a:br>
              <a:rPr dirty="0" lang="en-US" smtClean="0" sz="3600"/>
            </a:br>
            <a:r>
              <a:rPr dirty="0" lang="en-US" smtClean="0" sz="3600"/>
              <a:t>  Native Americans of the Northwest Coast</a:t>
            </a:r>
          </a:p>
        </p:txBody>
      </p:sp>
      <p:sp>
        <p:nvSpPr>
          <p:cNvPr id="100" name="Text Box 100"/>
          <p:cNvSpPr>
            <a:spLocks/>
          </p:cNvSpPr>
          <p:nvPr>
            <p:ph idx="1" type="body"/>
          </p:nvPr>
        </p:nvSpPr>
        <p:spPr>
          <a:xfrm>
            <a:off x="685800" y="1981200"/>
            <a:ext cx="7772400" cy="4114800"/>
          </a:xfrm>
          <a:prstGeom prst="rect">
            <a:avLst/>
          </a:prstGeom>
        </p:spPr>
        <p:txBody>
          <a:bodyPr numCol="1"/>
          <a:lstStyle/>
          <a:p>
            <a:pPr indent="-342900" marL="342900">
              <a:lnSpc>
                <a:spcPct val="90000"/>
              </a:lnSpc>
            </a:pPr>
            <a:r>
              <a:rPr dirty="0" lang="en-US" smtClean="0" sz="2000"/>
              <a:t>Define each of these 8 words in this section: </a:t>
            </a:r>
            <a:r>
              <a:rPr b="1" dirty="0" lang="en-US" smtClean="0" sz="2000"/>
              <a:t>(dugout, totem pole, pit house, clan, barter, potlatch, harpoon, and blubber).</a:t>
            </a:r>
            <a:r>
              <a:rPr dirty="0" lang="en-US" smtClean="0" sz="2000"/>
              <a:t>  We will categorize later. Do this in the Social Studies section of your binder.  </a:t>
            </a:r>
          </a:p>
          <a:p>
            <a:pPr indent="-342900" marL="342900">
              <a:lnSpc>
                <a:spcPct val="90000"/>
              </a:lnSpc>
            </a:pPr>
            <a:r>
              <a:rPr dirty="0" lang="en-US" smtClean="0" sz="1800"/>
              <a:t>Make two graphs.  Make a temperature graph and a precipitation graphs for Portland, Oregon. </a:t>
            </a:r>
          </a:p>
          <a:p>
            <a:pPr indent="-285750" lvl="1" marL="742950">
              <a:lnSpc>
                <a:spcPct val="90000"/>
              </a:lnSpc>
            </a:pPr>
            <a:r>
              <a:rPr dirty="0" lang="en-US" smtClean="0" sz="1800"/>
              <a:t>Use resources such as the internet and almanacs to find the average temperature and precipitation month by month for Portland, Oregon. Use graph paper, online graph makers,or Excel to make temperature and precipitation graphs. </a:t>
            </a:r>
          </a:p>
          <a:p>
            <a:pPr indent="-285750" lvl="1" marL="742950">
              <a:lnSpc>
                <a:spcPct val="90000"/>
              </a:lnSpc>
            </a:pPr>
            <a:r>
              <a:rPr dirty="0" lang="en-US" smtClean="0" sz="1800"/>
              <a:t>In a five sentence paragraph, somewhere on your graph, answer this question: How does the temperature and precipitation at different times of the year affect the life and ways of the Northwest Coast Indians?</a:t>
            </a:r>
          </a:p>
          <a:p>
            <a:pPr indent="-342900" marL="342900">
              <a:lnSpc>
                <a:spcPct val="90000"/>
              </a:lnSpc>
            </a:pPr>
            <a:endParaRPr dirty="0" lang="en-US" smtClean="0" sz="2000"/>
          </a:p>
          <a:p>
            <a:pPr indent="-285750" lvl="1" marL="742950">
              <a:lnSpc>
                <a:spcPct val="90000"/>
              </a:lnSpc>
            </a:pPr>
            <a:endParaRPr dirty="0" lang="en-US" smtClean="0" sz="1800"/>
          </a:p>
          <a:p>
            <a:pPr indent="-285750" lvl="1" marL="742950">
              <a:lnSpc>
                <a:spcPct val="90000"/>
              </a:lnSpc>
              <a:buNone/>
            </a:pPr>
            <a:endParaRPr dirty="0" lang="en-US" smtClean="0" sz="2000"/>
          </a:p>
          <a:p>
            <a:pPr indent="-285750" lvl="1" marL="742950">
              <a:lnSpc>
                <a:spcPct val="90000"/>
              </a:lnSpc>
              <a:buNone/>
            </a:pPr>
            <a:endParaRPr dirty="0" lang="en-US" smtClean="0" sz="2000"/>
          </a:p>
        </p:txBody>
      </p:sp>
      <p:sp>
        <p:nvSpPr>
          <p:cNvPr id="101" name="Text Box 101"/>
          <p:cNvSpPr>
            <a:spLocks/>
          </p:cNvSpPr>
          <p:nvPr/>
        </p:nvSpPr>
        <p:spPr>
          <a:xfrm>
            <a:off x="7735887" y="6583362"/>
            <a:ext cx="1408112" cy="274637"/>
          </a:xfrm>
          <a:prstGeom prst="rect">
            <a:avLst/>
          </a:prstGeom>
          <a:noFill/>
          <a:ln>
            <a:noFill/>
          </a:ln>
        </p:spPr>
        <p:txBody>
          <a:bodyPr anchor="t" numCol="1" wrap="none">
            <a:spAutoFit/>
          </a:bodyPr>
          <a:lstStyle/>
          <a:p>
            <a:pPr indent="0" marL="0"/>
            <a:r>
              <a:rPr dirty="0" lang="en-US" smtClean="0" sz="1200">
                <a:latin charset="0" pitchFamily="34" typeface="Century Gothic"/>
              </a:rPr>
              <a:t>Northwest Coast</a:t>
            </a:r>
          </a:p>
        </p:txBody>
      </p:sp>
      <p:pic>
        <p:nvPicPr>
          <p:cNvPr id="102" name="Picture 102">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104"/>
          <p:cNvSpPr>
            <a:spLocks/>
          </p:cNvSpPr>
          <p:nvPr>
            <p:ph idx="10" sz="half" type="dt"/>
          </p:nvPr>
        </p:nvSpPr>
        <p:spPr/>
      </p:sp>
      <p:sp>
        <p:nvSpPr>
          <p:cNvPr id="105" name="Text Box 105"/>
          <p:cNvSpPr>
            <a:spLocks/>
          </p:cNvSpPr>
          <p:nvPr>
            <p:ph idx="11" sz="quarter" type="ftr"/>
          </p:nvPr>
        </p:nvSpPr>
        <p:spPr/>
        <p:txBody>
          <a:bodyPr numCol="1"/>
          <a:lstStyle/>
          <a:p>
            <a:pPr algn="ctr"/>
          </a:p>
        </p:txBody>
      </p:sp>
      <p:sp>
        <p:nvSpPr>
          <p:cNvPr id="106" name="Text Box 106"/>
          <p:cNvSpPr>
            <a:spLocks/>
          </p:cNvSpPr>
          <p:nvPr>
            <p:ph type="title"/>
          </p:nvPr>
        </p:nvSpPr>
        <p:spPr>
          <a:xfrm>
            <a:off x="685800" y="228600"/>
            <a:ext cx="7772400" cy="1143000"/>
          </a:xfrm>
          <a:prstGeom prst="rect">
            <a:avLst/>
          </a:prstGeom>
        </p:spPr>
        <p:txBody>
          <a:bodyPr numCol="1"/>
          <a:lstStyle/>
          <a:p>
            <a:r>
              <a:t>Southwest</a:t>
            </a:r>
          </a:p>
        </p:txBody>
      </p:sp>
      <p:sp>
        <p:nvSpPr>
          <p:cNvPr id="107" name="Text Box 107"/>
          <p:cNvSpPr>
            <a:spLocks/>
          </p:cNvSpPr>
          <p:nvPr>
            <p:ph idx="1" type="body"/>
          </p:nvPr>
        </p:nvSpPr>
        <p:spPr>
          <a:xfrm>
            <a:off x="685800" y="3429000"/>
            <a:ext cx="7772400" cy="2590800"/>
          </a:xfrm>
          <a:prstGeom prst="rect">
            <a:avLst/>
          </a:prstGeom>
        </p:spPr>
        <p:txBody>
          <a:bodyPr numCol="1"/>
          <a:lstStyle/>
          <a:p>
            <a:pPr indent="-342900" marL="342900"/>
            <a:r>
              <a:rPr dirty="0" lang="en-US" smtClean="0" sz="2400"/>
              <a:t>The climate of the Southwest is very dry or </a:t>
            </a:r>
            <a:r>
              <a:rPr b="1" dirty="0" lang="en-US" smtClean="0" sz="2400" u="sng"/>
              <a:t>arid</a:t>
            </a:r>
            <a:r>
              <a:rPr dirty="0" lang="en-US" smtClean="0" sz="2400"/>
              <a:t>.</a:t>
            </a:r>
          </a:p>
          <a:p>
            <a:pPr indent="-342900" marL="342900"/>
            <a:r>
              <a:rPr dirty="0" lang="en-US" smtClean="0" sz="2400"/>
              <a:t>Much of the land in the southwest is desert.</a:t>
            </a:r>
          </a:p>
          <a:p>
            <a:pPr indent="-342900" marL="342900"/>
            <a:r>
              <a:rPr dirty="0" lang="en-US" smtClean="0" sz="2400"/>
              <a:t>The Southwest has fierce heat during the day and sharp cold at night. </a:t>
            </a:r>
          </a:p>
          <a:p>
            <a:pPr indent="-342900" marL="342900"/>
            <a:r>
              <a:rPr dirty="0" lang="en-US" smtClean="0" sz="2400"/>
              <a:t>The Southwest has very few animals because of the desert. </a:t>
            </a:r>
          </a:p>
        </p:txBody>
      </p:sp>
      <p:pic>
        <p:nvPicPr>
          <p:cNvPr id="108" name="Picture 108"/>
          <p:cNvPicPr>
            <a:picLocks noChangeAspect="1"/>
          </p:cNvPicPr>
          <p:nvPr/>
        </p:nvPicPr>
        <p:blipFill>
          <a:blip r:embed="rId2"/>
          <a:stretch/>
        </p:blipFill>
        <p:spPr>
          <a:xfrm>
            <a:off x="1828800" y="1143000"/>
            <a:ext cx="5543550" cy="1905000"/>
          </a:xfrm>
          <a:prstGeom prst="rect">
            <a:avLst/>
          </a:prstGeom>
          <a:noFill/>
        </p:spPr>
      </p:pic>
      <p:sp>
        <p:nvSpPr>
          <p:cNvPr id="110" name="Text Box 110"/>
          <p:cNvSpPr>
            <a:spLocks/>
          </p:cNvSpPr>
          <p:nvPr/>
        </p:nvSpPr>
        <p:spPr>
          <a:xfrm>
            <a:off x="7735887" y="6583362"/>
            <a:ext cx="935037" cy="274637"/>
          </a:xfrm>
          <a:prstGeom prst="rect">
            <a:avLst/>
          </a:prstGeom>
          <a:noFill/>
          <a:ln>
            <a:noFill/>
          </a:ln>
        </p:spPr>
        <p:txBody>
          <a:bodyPr anchor="t" numCol="1" wrap="none">
            <a:spAutoFit/>
          </a:bodyPr>
          <a:lstStyle/>
          <a:p>
            <a:pPr indent="0" marL="0"/>
            <a:r>
              <a:rPr dirty="0" lang="en-US" smtClean="0" sz="1200">
                <a:latin charset="0" pitchFamily="34" typeface="Century Gothic"/>
              </a:rPr>
              <a:t>Southwest</a:t>
            </a:r>
          </a:p>
        </p:txBody>
      </p:sp>
      <p:pic>
        <p:nvPicPr>
          <p:cNvPr id="111" name="Picture 111">
            <a:hlinkClick/>
          </p:cNvPr>
          <p:cNvPicPr>
            <a:picLocks noChangeAspect="1"/>
          </p:cNvPicPr>
          <p:nvPr/>
        </p:nvPicPr>
        <p:blipFill>
          <a:blip r:embed="rId3"/>
          <a:stretch/>
        </p:blipFill>
        <p:spPr>
          <a:xfrm>
            <a:off x="5334000" y="6324600"/>
            <a:ext cx="503237" cy="533400"/>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 Box 113"/>
          <p:cNvSpPr>
            <a:spLocks/>
          </p:cNvSpPr>
          <p:nvPr>
            <p:ph idx="10" sz="half" type="dt"/>
          </p:nvPr>
        </p:nvSpPr>
        <p:spPr/>
      </p:sp>
      <p:sp>
        <p:nvSpPr>
          <p:cNvPr id="114" name="Text Box 114"/>
          <p:cNvSpPr>
            <a:spLocks/>
          </p:cNvSpPr>
          <p:nvPr>
            <p:ph idx="11" sz="quarter" type="ftr"/>
          </p:nvPr>
        </p:nvSpPr>
        <p:spPr/>
        <p:txBody>
          <a:bodyPr numCol="1"/>
          <a:lstStyle/>
          <a:p>
            <a:pPr algn="ctr"/>
          </a:p>
        </p:txBody>
      </p:sp>
      <p:sp>
        <p:nvSpPr>
          <p:cNvPr id="115" name="Text Box 115"/>
          <p:cNvSpPr>
            <a:spLocks/>
          </p:cNvSpPr>
          <p:nvPr>
            <p:ph type="title"/>
          </p:nvPr>
        </p:nvSpPr>
        <p:spPr>
          <a:xfrm>
            <a:off x="685800" y="609600"/>
            <a:ext cx="7772400" cy="1143000"/>
          </a:xfrm>
          <a:prstGeom prst="rect">
            <a:avLst/>
          </a:prstGeom>
        </p:spPr>
        <p:txBody>
          <a:bodyPr numCol="1"/>
          <a:lstStyle/>
          <a:p>
            <a:r>
              <a:t>Hopis</a:t>
            </a:r>
          </a:p>
        </p:txBody>
      </p:sp>
      <p:sp>
        <p:nvSpPr>
          <p:cNvPr id="116" name="Text Box 116"/>
          <p:cNvSpPr>
            <a:spLocks/>
          </p:cNvSpPr>
          <p:nvPr>
            <p:ph idx="1" sz="half" type="body"/>
          </p:nvPr>
        </p:nvSpPr>
        <p:spPr>
          <a:xfrm>
            <a:off x="685800" y="1981200"/>
            <a:ext cx="3810000" cy="41148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sz="1600"/>
              <a:t>Hopi means “Peaceful One”</a:t>
            </a:r>
          </a:p>
          <a:p>
            <a:pPr/>
            <a:r>
              <a:rPr dirty="0" lang="en-US" smtClean="0" sz="1600"/>
              <a:t>The Hopis lived in </a:t>
            </a:r>
            <a:r>
              <a:rPr b="1" dirty="0" lang="en-US" smtClean="0" sz="1600" u="sng"/>
              <a:t>Pueblos</a:t>
            </a:r>
            <a:r>
              <a:rPr dirty="0" lang="en-US" smtClean="0" sz="1600"/>
              <a:t>-adobe houses of many rooms next to or on top of one another.</a:t>
            </a:r>
          </a:p>
          <a:p>
            <a:pPr/>
            <a:r>
              <a:rPr dirty="0" lang="en-US" smtClean="0" sz="1600"/>
              <a:t>To enter the house, people climbed ladders.</a:t>
            </a:r>
          </a:p>
          <a:p>
            <a:pPr/>
            <a:r>
              <a:rPr dirty="0" lang="en-US" smtClean="0" sz="1600"/>
              <a:t>All the people living in a pueblo became known as pueblo people.</a:t>
            </a:r>
          </a:p>
          <a:p>
            <a:pPr/>
            <a:r>
              <a:rPr dirty="0" lang="en-US" smtClean="0" sz="1600"/>
              <a:t>The early Hopi’s lived in present day Arizona.</a:t>
            </a:r>
          </a:p>
          <a:p>
            <a:pPr/>
            <a:r>
              <a:rPr dirty="0" lang="en-US" smtClean="0" sz="1600"/>
              <a:t>Most of their villages were built on top of </a:t>
            </a:r>
            <a:r>
              <a:rPr b="1" dirty="0" lang="en-US" smtClean="0" sz="1600" u="sng"/>
              <a:t>mesas</a:t>
            </a:r>
            <a:r>
              <a:rPr dirty="0" lang="en-US" smtClean="0" sz="1600"/>
              <a:t>. </a:t>
            </a:r>
          </a:p>
          <a:p>
            <a:pPr/>
            <a:endParaRPr dirty="0" lang="en-US" smtClean="0" sz="1600"/>
          </a:p>
          <a:p>
            <a:pPr/>
            <a:endParaRPr dirty="0" lang="en-US" smtClean="0" sz="1600"/>
          </a:p>
        </p:txBody>
      </p:sp>
      <p:sp>
        <p:nvSpPr>
          <p:cNvPr id="117" name="Text Box 117"/>
          <p:cNvSpPr>
            <a:spLocks/>
          </p:cNvSpPr>
          <p:nvPr>
            <p:ph idx="2" sz="half" type="body"/>
          </p:nvPr>
        </p:nvSpPr>
        <p:spPr>
          <a:xfrm>
            <a:off x="4648200" y="1981200"/>
            <a:ext cx="3810000" cy="41148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sz="1600"/>
              <a:t>Water was not in abundance. The Hopi’s used springs from under the ground and from rain showers to water their crops.</a:t>
            </a:r>
          </a:p>
          <a:p>
            <a:pPr/>
            <a:r>
              <a:rPr dirty="0" lang="en-US" smtClean="0" sz="1600"/>
              <a:t>While men worked in the fields, women ground corm into flour, using flat, smooth stones.</a:t>
            </a:r>
          </a:p>
          <a:p>
            <a:pPr/>
            <a:r>
              <a:rPr b="1" dirty="0" lang="en-US" smtClean="0" sz="1600" u="sng"/>
              <a:t>Kachinas</a:t>
            </a:r>
            <a:r>
              <a:rPr dirty="0" lang="en-US" smtClean="0" sz="1600"/>
              <a:t>, or spirits, are an important part of the Hopi religion. </a:t>
            </a:r>
          </a:p>
          <a:p>
            <a:pPr/>
            <a:r>
              <a:rPr dirty="0" lang="en-US" smtClean="0" sz="1600"/>
              <a:t>Kachina dancers are Hopi men wearing painted masked and dressed to look like the kachinas. </a:t>
            </a:r>
          </a:p>
        </p:txBody>
      </p:sp>
      <p:sp>
        <p:nvSpPr>
          <p:cNvPr id="118" name="Text Box 118"/>
          <p:cNvSpPr>
            <a:spLocks/>
          </p:cNvSpPr>
          <p:nvPr/>
        </p:nvSpPr>
        <p:spPr>
          <a:xfrm>
            <a:off x="8208962" y="6583362"/>
            <a:ext cx="935037" cy="274637"/>
          </a:xfrm>
          <a:prstGeom prst="rect">
            <a:avLst/>
          </a:prstGeom>
          <a:noFill/>
          <a:ln>
            <a:noFill/>
          </a:ln>
        </p:spPr>
        <p:txBody>
          <a:bodyPr anchor="t" numCol="1" wrap="none">
            <a:spAutoFit/>
          </a:bodyPr>
          <a:lstStyle/>
          <a:p>
            <a:pPr indent="0" marL="0"/>
            <a:r>
              <a:rPr dirty="0" lang="en-US" smtClean="0" sz="1200">
                <a:latin charset="0" pitchFamily="34" typeface="Century Gothic"/>
              </a:rPr>
              <a:t>Southwest</a:t>
            </a:r>
          </a:p>
        </p:txBody>
      </p:sp>
      <p:pic>
        <p:nvPicPr>
          <p:cNvPr id="119" name="Picture 119"/>
          <p:cNvPicPr>
            <a:picLocks noChangeAspect="1"/>
          </p:cNvPicPr>
          <p:nvPr/>
        </p:nvPicPr>
        <p:blipFill>
          <a:blip r:embed="rId2"/>
          <a:stretch/>
        </p:blipFill>
        <p:spPr>
          <a:xfrm>
            <a:off x="0" y="0"/>
            <a:ext cx="2133600" cy="1619250"/>
          </a:xfrm>
          <a:prstGeom prst="rect">
            <a:avLst/>
          </a:prstGeom>
          <a:noFill/>
        </p:spPr>
      </p:pic>
      <p:pic>
        <p:nvPicPr>
          <p:cNvPr id="121" name="Picture 121">
            <a:hlinkClick/>
          </p:cNvPr>
          <p:cNvPicPr>
            <a:picLocks noChangeAspect="1"/>
          </p:cNvPicPr>
          <p:nvPr/>
        </p:nvPicPr>
        <p:blipFill>
          <a:blip r:embed="rId3"/>
          <a:stretch/>
        </p:blipFill>
        <p:spPr>
          <a:xfrm>
            <a:off x="4191000" y="5715000"/>
            <a:ext cx="863600" cy="914400"/>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 Box 123"/>
          <p:cNvSpPr>
            <a:spLocks/>
          </p:cNvSpPr>
          <p:nvPr>
            <p:ph idx="10" sz="half" type="dt"/>
          </p:nvPr>
        </p:nvSpPr>
        <p:spPr/>
      </p:sp>
      <p:sp>
        <p:nvSpPr>
          <p:cNvPr id="124" name="Text Box 124"/>
          <p:cNvSpPr>
            <a:spLocks/>
          </p:cNvSpPr>
          <p:nvPr>
            <p:ph idx="11" sz="quarter" type="ftr"/>
          </p:nvPr>
        </p:nvSpPr>
        <p:spPr/>
        <p:txBody>
          <a:bodyPr numCol="1"/>
          <a:lstStyle/>
          <a:p>
            <a:pPr algn="ctr"/>
          </a:p>
        </p:txBody>
      </p:sp>
      <p:sp>
        <p:nvSpPr>
          <p:cNvPr id="125" name="Text Box 125"/>
          <p:cNvSpPr>
            <a:spLocks/>
          </p:cNvSpPr>
          <p:nvPr>
            <p:ph type="title"/>
          </p:nvPr>
        </p:nvSpPr>
        <p:spPr>
          <a:xfrm>
            <a:off x="4572000" y="685800"/>
            <a:ext cx="3200400" cy="1066800"/>
          </a:xfrm>
          <a:prstGeom prst="rect">
            <a:avLst/>
          </a:prstGeom>
        </p:spPr>
        <p:txBody>
          <a:bodyPr numCol="1"/>
          <a:lstStyle/>
          <a:p>
            <a:r>
              <a:t>Kachinas</a:t>
            </a:r>
          </a:p>
        </p:txBody>
      </p:sp>
      <p:sp>
        <p:nvSpPr>
          <p:cNvPr id="126" name="Text Box 126"/>
          <p:cNvSpPr>
            <a:spLocks/>
          </p:cNvSpPr>
          <p:nvPr>
            <p:ph idx="1" type="body"/>
          </p:nvPr>
        </p:nvSpPr>
        <p:spPr>
          <a:xfrm>
            <a:off x="1371600" y="2743200"/>
            <a:ext cx="7772400" cy="4114800"/>
          </a:xfrm>
          <a:prstGeom prst="rect">
            <a:avLst/>
          </a:prstGeom>
        </p:spPr>
        <p:txBody>
          <a:bodyPr numCol="1"/>
          <a:lstStyle/>
          <a:p>
            <a:pPr indent="-342900" marL="342900"/>
            <a:r>
              <a:rPr dirty="0" lang="en-US" smtClean="0" sz="2000"/>
              <a:t>Kachinas were a very important part of the Hopi religion.</a:t>
            </a:r>
          </a:p>
          <a:p>
            <a:pPr indent="-342900" marL="342900"/>
            <a:r>
              <a:rPr dirty="0" lang="en-US" smtClean="0" sz="2000"/>
              <a:t>These spirits were called on to bring rain, make crops grow, heal the sick, or find animals to hunt.</a:t>
            </a:r>
          </a:p>
          <a:p>
            <a:pPr indent="-342900" marL="342900"/>
            <a:r>
              <a:rPr dirty="0" lang="en-US" smtClean="0" sz="2000"/>
              <a:t>The Hopis’s made Kachina figures representing the spirits and used them to teach children about tribal religious beliefs.</a:t>
            </a:r>
          </a:p>
          <a:p>
            <a:pPr indent="-342900" marL="342900"/>
            <a:r>
              <a:rPr dirty="0" lang="en-US" smtClean="0" sz="2000"/>
              <a:t>The figures were carved from the wood of cottonwood trees and decorated with paint, cloth, and feathers. </a:t>
            </a:r>
          </a:p>
        </p:txBody>
      </p:sp>
      <p:pic>
        <p:nvPicPr>
          <p:cNvPr id="127" name="Picture 127"/>
          <p:cNvPicPr>
            <a:picLocks noChangeAspect="1"/>
          </p:cNvPicPr>
          <p:nvPr/>
        </p:nvPicPr>
        <p:blipFill>
          <a:blip r:embed="rId2"/>
          <a:stretch/>
        </p:blipFill>
        <p:spPr>
          <a:xfrm>
            <a:off x="0" y="0"/>
            <a:ext cx="3543300" cy="2514600"/>
          </a:xfrm>
          <a:prstGeom prst="rect">
            <a:avLst/>
          </a:prstGeom>
          <a:noFill/>
        </p:spPr>
      </p:pic>
      <p:sp>
        <p:nvSpPr>
          <p:cNvPr id="129" name="Text Box 129"/>
          <p:cNvSpPr>
            <a:spLocks/>
          </p:cNvSpPr>
          <p:nvPr/>
        </p:nvSpPr>
        <p:spPr>
          <a:xfrm>
            <a:off x="8208962" y="6583362"/>
            <a:ext cx="935037" cy="274637"/>
          </a:xfrm>
          <a:prstGeom prst="rect">
            <a:avLst/>
          </a:prstGeom>
          <a:noFill/>
          <a:ln>
            <a:noFill/>
          </a:ln>
        </p:spPr>
        <p:txBody>
          <a:bodyPr anchor="t" numCol="1" wrap="none">
            <a:spAutoFit/>
          </a:bodyPr>
          <a:lstStyle/>
          <a:p>
            <a:pPr indent="0" marL="0"/>
            <a:r>
              <a:rPr dirty="0" lang="en-US" smtClean="0" sz="1200">
                <a:latin charset="0" pitchFamily="34" typeface="Century Gothic"/>
              </a:rPr>
              <a:t>Southwest</a:t>
            </a:r>
          </a:p>
        </p:txBody>
      </p:sp>
      <p:pic>
        <p:nvPicPr>
          <p:cNvPr id="130" name="Picture 130">
            <a:hlinkClick/>
          </p:cNvPr>
          <p:cNvPicPr>
            <a:picLocks noChangeAspect="1"/>
          </p:cNvPicPr>
          <p:nvPr/>
        </p:nvPicPr>
        <p:blipFill>
          <a:blip r:embed="rId3"/>
          <a:stretch/>
        </p:blipFill>
        <p:spPr>
          <a:xfrm>
            <a:off x="5105400" y="6248400"/>
            <a:ext cx="576262" cy="609600"/>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 Box 132"/>
          <p:cNvSpPr>
            <a:spLocks/>
          </p:cNvSpPr>
          <p:nvPr>
            <p:ph idx="10" sz="half" type="dt"/>
          </p:nvPr>
        </p:nvSpPr>
        <p:spPr/>
      </p:sp>
      <p:sp>
        <p:nvSpPr>
          <p:cNvPr id="133" name="Text Box 133"/>
          <p:cNvSpPr>
            <a:spLocks/>
          </p:cNvSpPr>
          <p:nvPr>
            <p:ph idx="11" sz="quarter" type="ftr"/>
          </p:nvPr>
        </p:nvSpPr>
        <p:spPr/>
        <p:txBody>
          <a:bodyPr numCol="1"/>
          <a:lstStyle/>
          <a:p>
            <a:pPr algn="ctr"/>
          </a:p>
        </p:txBody>
      </p:sp>
      <p:sp>
        <p:nvSpPr>
          <p:cNvPr id="134" name="Text Box 134"/>
          <p:cNvSpPr>
            <a:spLocks/>
          </p:cNvSpPr>
          <p:nvPr>
            <p:ph type="title"/>
          </p:nvPr>
        </p:nvSpPr>
        <p:spPr>
          <a:xfrm>
            <a:off x="685800" y="609600"/>
            <a:ext cx="7772400" cy="1143000"/>
          </a:xfrm>
          <a:prstGeom prst="rect">
            <a:avLst/>
          </a:prstGeom>
        </p:spPr>
        <p:txBody>
          <a:bodyPr numCol="1"/>
          <a:lstStyle/>
          <a:p>
            <a:r>
              <a:t>Navajos</a:t>
            </a:r>
          </a:p>
        </p:txBody>
      </p:sp>
      <p:sp>
        <p:nvSpPr>
          <p:cNvPr id="135" name="Text Box 135"/>
          <p:cNvSpPr>
            <a:spLocks/>
          </p:cNvSpPr>
          <p:nvPr>
            <p:ph idx="1" type="body"/>
          </p:nvPr>
        </p:nvSpPr>
        <p:spPr>
          <a:xfrm>
            <a:off x="685800" y="1981200"/>
            <a:ext cx="7772400" cy="4114800"/>
          </a:xfrm>
          <a:prstGeom prst="rect">
            <a:avLst/>
          </a:prstGeom>
        </p:spPr>
        <p:txBody>
          <a:bodyPr numCol="1"/>
          <a:lstStyle/>
          <a:p>
            <a:pPr indent="-342900" marL="342900"/>
            <a:r>
              <a:rPr dirty="0" lang="en-US" smtClean="0" sz="1600">
                <a:solidFill>
                  <a:srgbClr val="000000"/>
                </a:solidFill>
              </a:rPr>
              <a:t>The Navajos settled in the area of the Southwest known as the Four Corners. The Four Corners is where the four states of Arizona, New Mexico, Utah, and Colorado meet.</a:t>
            </a:r>
          </a:p>
          <a:p>
            <a:pPr indent="-342900" marL="342900"/>
            <a:r>
              <a:rPr dirty="0" lang="en-US" smtClean="0" sz="1600">
                <a:solidFill>
                  <a:srgbClr val="000000"/>
                </a:solidFill>
              </a:rPr>
              <a:t>The early Navajos were nomads. They often attacked the Hopis and stole </a:t>
            </a:r>
            <a:br>
              <a:rPr dirty="0" lang="en-US" smtClean="0" sz="1600">
                <a:solidFill>
                  <a:srgbClr val="000000"/>
                </a:solidFill>
              </a:rPr>
            </a:br>
            <a:r>
              <a:rPr dirty="0" lang="en-US" smtClean="0" sz="1600">
                <a:solidFill>
                  <a:srgbClr val="000000"/>
                </a:solidFill>
              </a:rPr>
              <a:t>their baskets, weaving looms, pottery, blankets and farm tools.</a:t>
            </a:r>
          </a:p>
          <a:p>
            <a:pPr indent="-342900" marL="342900"/>
            <a:r>
              <a:rPr dirty="0" lang="en-US" smtClean="0" sz="1600">
                <a:solidFill>
                  <a:srgbClr val="000000"/>
                </a:solidFill>
              </a:rPr>
              <a:t>The Navajos lived in houses called </a:t>
            </a:r>
            <a:r>
              <a:rPr b="1" dirty="0" lang="en-US" smtClean="0" sz="1600">
                <a:solidFill>
                  <a:srgbClr val="000000"/>
                </a:solidFill>
              </a:rPr>
              <a:t>hogans</a:t>
            </a:r>
            <a:r>
              <a:rPr dirty="0" lang="en-US" smtClean="0" sz="1600">
                <a:solidFill>
                  <a:srgbClr val="000000"/>
                </a:solidFill>
              </a:rPr>
              <a:t>. A hogan was a cone shaped frame covered with mud or grass. Navajos built their hogans in small, family size groups, miles apart from one another.</a:t>
            </a:r>
          </a:p>
          <a:p>
            <a:pPr indent="-342900" marL="342900"/>
            <a:r>
              <a:rPr dirty="0" lang="en-US" smtClean="0" sz="1600">
                <a:solidFill>
                  <a:srgbClr val="000000"/>
                </a:solidFill>
              </a:rPr>
              <a:t>The Navajos believed in gods they called them Holy People. The Navajos believed they needed to praise the Holy People or the gods would use their powers against them.</a:t>
            </a:r>
          </a:p>
          <a:p>
            <a:pPr indent="-342900" marL="342900"/>
            <a:r>
              <a:rPr dirty="0" lang="en-US" smtClean="0" sz="1600">
                <a:solidFill>
                  <a:srgbClr val="000000"/>
                </a:solidFill>
              </a:rPr>
              <a:t>Navaho ceremonies were led by a religious leader and healer called a </a:t>
            </a:r>
            <a:r>
              <a:rPr b="1" dirty="0" lang="en-US" smtClean="0" sz="1600">
                <a:solidFill>
                  <a:srgbClr val="000000"/>
                </a:solidFill>
              </a:rPr>
              <a:t>shaman</a:t>
            </a:r>
            <a:r>
              <a:rPr dirty="0" lang="en-US" smtClean="0" sz="1600">
                <a:solidFill>
                  <a:srgbClr val="000000"/>
                </a:solidFill>
              </a:rPr>
              <a:t>.  </a:t>
            </a:r>
          </a:p>
          <a:p>
            <a:pPr indent="-285750" lvl="1" marL="742950"/>
            <a:r>
              <a:rPr dirty="0" lang="en-US" smtClean="0" sz="1400">
                <a:solidFill>
                  <a:srgbClr val="000000"/>
                </a:solidFill>
              </a:rPr>
              <a:t>Shamans made beautiful sand paintings that were believed to hold healing powers. </a:t>
            </a:r>
          </a:p>
          <a:p>
            <a:pPr indent="-285750" lvl="1" marL="742950"/>
            <a:endParaRPr dirty="0" lang="en-US" smtClean="0" sz="1400">
              <a:solidFill>
                <a:srgbClr val="000000"/>
              </a:solidFill>
            </a:endParaRPr>
          </a:p>
        </p:txBody>
      </p:sp>
      <p:pic>
        <p:nvPicPr>
          <p:cNvPr id="136" name="Picture 136"/>
          <p:cNvPicPr>
            <a:picLocks noChangeAspect="1"/>
          </p:cNvPicPr>
          <p:nvPr/>
        </p:nvPicPr>
        <p:blipFill>
          <a:blip r:embed="rId2"/>
          <a:stretch/>
        </p:blipFill>
        <p:spPr>
          <a:xfrm>
            <a:off x="0" y="0"/>
            <a:ext cx="2590800" cy="1377950"/>
          </a:xfrm>
          <a:prstGeom prst="rect">
            <a:avLst/>
          </a:prstGeom>
          <a:noFill/>
        </p:spPr>
      </p:pic>
      <p:sp>
        <p:nvSpPr>
          <p:cNvPr id="138" name="Text Box 138"/>
          <p:cNvSpPr>
            <a:spLocks/>
          </p:cNvSpPr>
          <p:nvPr/>
        </p:nvSpPr>
        <p:spPr>
          <a:xfrm>
            <a:off x="7735887" y="6583362"/>
            <a:ext cx="935037" cy="274637"/>
          </a:xfrm>
          <a:prstGeom prst="rect">
            <a:avLst/>
          </a:prstGeom>
          <a:noFill/>
          <a:ln>
            <a:noFill/>
          </a:ln>
        </p:spPr>
        <p:txBody>
          <a:bodyPr anchor="t" numCol="1" wrap="none">
            <a:spAutoFit/>
          </a:bodyPr>
          <a:lstStyle/>
          <a:p>
            <a:pPr indent="0" marL="0"/>
            <a:r>
              <a:rPr dirty="0" lang="en-US" smtClean="0" sz="1200">
                <a:latin charset="0" pitchFamily="34" typeface="Century Gothic"/>
              </a:rPr>
              <a:t>Southwest</a:t>
            </a:r>
          </a:p>
        </p:txBody>
      </p:sp>
      <p:pic>
        <p:nvPicPr>
          <p:cNvPr id="139" name="Picture 139">
            <a:hlinkClick/>
          </p:cNvPr>
          <p:cNvPicPr>
            <a:picLocks noChangeAspect="1"/>
          </p:cNvPicPr>
          <p:nvPr/>
        </p:nvPicPr>
        <p:blipFill>
          <a:blip r:embed="rId3"/>
          <a:stretch/>
        </p:blipFill>
        <p:spPr>
          <a:xfrm>
            <a:off x="4191000" y="6172200"/>
            <a:ext cx="647700" cy="685800"/>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 Box 141"/>
          <p:cNvSpPr>
            <a:spLocks/>
          </p:cNvSpPr>
          <p:nvPr>
            <p:ph idx="10" sz="half" type="dt"/>
          </p:nvPr>
        </p:nvSpPr>
        <p:spPr/>
      </p:sp>
      <p:sp>
        <p:nvSpPr>
          <p:cNvPr id="142" name="Text Box 142"/>
          <p:cNvSpPr>
            <a:spLocks/>
          </p:cNvSpPr>
          <p:nvPr>
            <p:ph idx="11" sz="quarter" type="ftr"/>
          </p:nvPr>
        </p:nvSpPr>
        <p:spPr/>
        <p:txBody>
          <a:bodyPr numCol="1"/>
          <a:lstStyle/>
          <a:p>
            <a:pPr algn="ctr"/>
          </a:p>
        </p:txBody>
      </p:sp>
      <p:sp>
        <p:nvSpPr>
          <p:cNvPr id="143" name="Text Box 143"/>
          <p:cNvSpPr>
            <a:spLocks/>
          </p:cNvSpPr>
          <p:nvPr>
            <p:ph type="title"/>
          </p:nvPr>
        </p:nvSpPr>
        <p:spPr>
          <a:xfrm>
            <a:off x="685800" y="609600"/>
            <a:ext cx="7772400" cy="1143000"/>
          </a:xfrm>
          <a:prstGeom prst="rect">
            <a:avLst/>
          </a:prstGeom>
        </p:spPr>
        <p:txBody>
          <a:bodyPr numCol="1"/>
          <a:lstStyle/>
          <a:p>
            <a:r>
              <a:t>Website of Interest:</a:t>
            </a:r>
            <a:br>
              <a:rPr/>
            </a:br>
            <a:r>
              <a:t>Southwest</a:t>
            </a:r>
          </a:p>
        </p:txBody>
      </p:sp>
      <p:sp>
        <p:nvSpPr>
          <p:cNvPr id="144" name="Text Box 144"/>
          <p:cNvSpPr>
            <a:spLocks/>
          </p:cNvSpPr>
          <p:nvPr>
            <p:ph idx="1" type="body"/>
          </p:nvPr>
        </p:nvSpPr>
        <p:spPr>
          <a:xfrm>
            <a:off x="685800" y="1981200"/>
            <a:ext cx="7772400" cy="4114800"/>
          </a:xfrm>
          <a:prstGeom prst="rect">
            <a:avLst/>
          </a:prstGeom>
        </p:spPr>
        <p:txBody>
          <a:bodyPr numCol="1"/>
          <a:lstStyle/>
          <a:p>
            <a:r>
              <a:rPr>
                <a:hlinkClick r:id="rId2"/>
              </a:rPr>
              <a:t>Hopi Information</a:t>
            </a:r>
          </a:p>
          <a:p>
            <a:r>
              <a:rPr>
                <a:hlinkClick r:id="rId3"/>
              </a:rPr>
              <a:t>Hopi Kachinas</a:t>
            </a:r>
            <a:endParaRPr/>
          </a:p>
          <a:p>
            <a:r>
              <a:rPr>
                <a:hlinkClick r:id="rId4"/>
              </a:rPr>
              <a:t>Kachinas</a:t>
            </a:r>
            <a:endParaRPr/>
          </a:p>
          <a:p>
            <a:r>
              <a:rPr>
                <a:hlinkClick r:id="rId5"/>
              </a:rPr>
              <a:t>Navajos</a:t>
            </a:r>
            <a:endParaRPr/>
          </a:p>
          <a:p>
            <a:r>
              <a:rPr>
                <a:hlinkClick r:id="rId6"/>
              </a:rPr>
              <a:t>Navajo Talk</a:t>
            </a:r>
            <a:endParaRPr/>
          </a:p>
          <a:p>
            <a:r>
              <a:rPr>
                <a:hlinkClick r:id="rId7"/>
              </a:rPr>
              <a:t>Droughts Explained</a:t>
            </a:r>
          </a:p>
        </p:txBody>
      </p:sp>
      <p:sp>
        <p:nvSpPr>
          <p:cNvPr id="145" name="Text Box 145"/>
          <p:cNvSpPr>
            <a:spLocks/>
          </p:cNvSpPr>
          <p:nvPr/>
        </p:nvSpPr>
        <p:spPr>
          <a:xfrm>
            <a:off x="7735887" y="6583362"/>
            <a:ext cx="935037" cy="274637"/>
          </a:xfrm>
          <a:prstGeom prst="rect">
            <a:avLst/>
          </a:prstGeom>
          <a:noFill/>
          <a:ln>
            <a:noFill/>
          </a:ln>
        </p:spPr>
        <p:txBody>
          <a:bodyPr anchor="t" numCol="1" wrap="none">
            <a:spAutoFit/>
          </a:bodyPr>
          <a:lstStyle/>
          <a:p>
            <a:pPr indent="0" marL="0"/>
            <a:r>
              <a:rPr dirty="0" lang="en-US" smtClean="0" sz="1200">
                <a:latin charset="0" pitchFamily="34" typeface="Century Gothic"/>
              </a:rPr>
              <a:t>Southwest</a:t>
            </a:r>
          </a:p>
        </p:txBody>
      </p:sp>
      <p:pic>
        <p:nvPicPr>
          <p:cNvPr id="146" name="Picture 146">
            <a:hlinkClick/>
          </p:cNvPr>
          <p:cNvPicPr>
            <a:picLocks noChangeAspect="1"/>
          </p:cNvPicPr>
          <p:nvPr/>
        </p:nvPicPr>
        <p:blipFill>
          <a:blip r:embed="rId8"/>
          <a:stretch/>
        </p:blipFill>
        <p:spPr>
          <a:xfrm>
            <a:off x="4191000" y="5715000"/>
            <a:ext cx="863600" cy="914400"/>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 Box 148"/>
          <p:cNvSpPr>
            <a:spLocks/>
          </p:cNvSpPr>
          <p:nvPr>
            <p:ph idx="10" sz="half" type="dt"/>
          </p:nvPr>
        </p:nvSpPr>
        <p:spPr/>
      </p:sp>
      <p:sp>
        <p:nvSpPr>
          <p:cNvPr id="149" name="Text Box 149"/>
          <p:cNvSpPr>
            <a:spLocks/>
          </p:cNvSpPr>
          <p:nvPr>
            <p:ph idx="11" sz="quarter" type="ftr"/>
          </p:nvPr>
        </p:nvSpPr>
        <p:spPr/>
        <p:txBody>
          <a:bodyPr numCol="1"/>
          <a:lstStyle/>
          <a:p>
            <a:pPr algn="ctr"/>
          </a:p>
        </p:txBody>
      </p:sp>
      <p:sp>
        <p:nvSpPr>
          <p:cNvPr id="150" name="Text Box 150"/>
          <p:cNvSpPr>
            <a:spLocks/>
          </p:cNvSpPr>
          <p:nvPr>
            <p:ph type="title"/>
          </p:nvPr>
        </p:nvSpPr>
        <p:spPr>
          <a:xfrm>
            <a:off x="685800" y="609600"/>
            <a:ext cx="7772400" cy="1143000"/>
          </a:xfrm>
          <a:prstGeom prst="rect">
            <a:avLst/>
          </a:prstGeom>
        </p:spPr>
        <p:txBody>
          <a:bodyPr numCol="1"/>
          <a:lstStyle/>
          <a:p>
            <a:pPr indent="0" marL="0"/>
            <a:r>
              <a:rPr dirty="0" lang="en-US" smtClean="0" sz="3200"/>
              <a:t>Activity Page #3:</a:t>
            </a:r>
            <a:br>
              <a:rPr dirty="0" lang="en-US" smtClean="0" sz="3200"/>
            </a:br>
            <a:r>
              <a:rPr dirty="0" lang="en-US" smtClean="0" sz="3200"/>
              <a:t>Native Americans of the Southwest</a:t>
            </a:r>
          </a:p>
        </p:txBody>
      </p:sp>
      <p:sp>
        <p:nvSpPr>
          <p:cNvPr id="151" name="Text Box 151"/>
          <p:cNvSpPr>
            <a:spLocks/>
          </p:cNvSpPr>
          <p:nvPr>
            <p:ph idx="1" type="body"/>
          </p:nvPr>
        </p:nvSpPr>
        <p:spPr>
          <a:xfrm>
            <a:off x="685800" y="1981200"/>
            <a:ext cx="7772400" cy="4114800"/>
          </a:xfrm>
          <a:prstGeom prst="rect">
            <a:avLst/>
          </a:prstGeom>
        </p:spPr>
        <p:txBody>
          <a:bodyPr numCol="1"/>
          <a:lstStyle/>
          <a:p>
            <a:pPr indent="-342900" marL="342900"/>
            <a:r>
              <a:rPr dirty="0" lang="en-US" smtClean="0" sz="1600"/>
              <a:t>Define each of these 6 words in this section: </a:t>
            </a:r>
            <a:r>
              <a:rPr b="1" dirty="0" lang="en-US" smtClean="0" sz="1600"/>
              <a:t>(arid, Pueblos, mesa, Kachina, hogan, shaman)</a:t>
            </a:r>
            <a:r>
              <a:rPr dirty="0" lang="en-US" smtClean="0" sz="1600"/>
              <a:t>.  We will categorize later. Do this in the Social Studies section of your binder. </a:t>
            </a:r>
          </a:p>
          <a:p>
            <a:pPr indent="-342900" marL="342900"/>
            <a:r>
              <a:rPr dirty="0" lang="en-US" smtClean="0" sz="1600"/>
              <a:t>In the Social Studies section of your binder, copy and answer these questions using complete sentences:</a:t>
            </a:r>
          </a:p>
          <a:p>
            <a:pPr indent="-285750" lvl="1" marL="742950"/>
            <a:r>
              <a:rPr dirty="0" lang="en-US" smtClean="0" sz="1600"/>
              <a:t>Why were tribes such as the Hopis known as pueblo people?</a:t>
            </a:r>
          </a:p>
          <a:p>
            <a:pPr indent="-285750" lvl="1" marL="742950"/>
            <a:r>
              <a:rPr dirty="0" lang="en-US" smtClean="0" sz="1600"/>
              <a:t>In what ways were early pueblos like present-day apartment building?</a:t>
            </a:r>
          </a:p>
          <a:p>
            <a:pPr indent="-285750" lvl="1" marL="742950"/>
            <a:r>
              <a:rPr dirty="0" lang="en-US" smtClean="0" sz="1600"/>
              <a:t>In what ways were they different?</a:t>
            </a:r>
          </a:p>
        </p:txBody>
      </p:sp>
      <p:sp>
        <p:nvSpPr>
          <p:cNvPr id="152" name="Text Box 152"/>
          <p:cNvSpPr>
            <a:spLocks/>
          </p:cNvSpPr>
          <p:nvPr/>
        </p:nvSpPr>
        <p:spPr>
          <a:xfrm>
            <a:off x="7735887" y="6583362"/>
            <a:ext cx="935037" cy="274637"/>
          </a:xfrm>
          <a:prstGeom prst="rect">
            <a:avLst/>
          </a:prstGeom>
          <a:noFill/>
          <a:ln>
            <a:noFill/>
          </a:ln>
        </p:spPr>
        <p:txBody>
          <a:bodyPr anchor="t" numCol="1" wrap="none">
            <a:spAutoFit/>
          </a:bodyPr>
          <a:lstStyle/>
          <a:p>
            <a:pPr indent="0" marL="0"/>
            <a:r>
              <a:rPr dirty="0" lang="en-US" smtClean="0" sz="1200">
                <a:latin charset="0" pitchFamily="34" typeface="Century Gothic"/>
              </a:rPr>
              <a:t>Southwest</a:t>
            </a:r>
          </a:p>
        </p:txBody>
      </p:sp>
      <p:pic>
        <p:nvPicPr>
          <p:cNvPr id="153" name="Picture 153">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1"/>
          <p:cNvSpPr>
            <a:spLocks/>
          </p:cNvSpPr>
          <p:nvPr>
            <p:ph idx="10" sz="half" type="dt"/>
          </p:nvPr>
        </p:nvSpPr>
        <p:spPr/>
      </p:sp>
      <p:sp>
        <p:nvSpPr>
          <p:cNvPr id="12" name="Text Box 12"/>
          <p:cNvSpPr>
            <a:spLocks/>
          </p:cNvSpPr>
          <p:nvPr>
            <p:ph idx="11" sz="quarter" type="ftr"/>
          </p:nvPr>
        </p:nvSpPr>
        <p:spPr/>
        <p:txBody>
          <a:bodyPr numCol="1"/>
          <a:lstStyle/>
          <a:p>
            <a:pPr algn="ctr"/>
          </a:p>
        </p:txBody>
      </p:sp>
      <p:sp>
        <p:nvSpPr>
          <p:cNvPr id="13" name="Text Box 13"/>
          <p:cNvSpPr>
            <a:spLocks/>
          </p:cNvSpPr>
          <p:nvPr>
            <p:ph type="title"/>
          </p:nvPr>
        </p:nvSpPr>
        <p:spPr>
          <a:xfrm>
            <a:off x="685800" y="609600"/>
            <a:ext cx="7772400" cy="1143000"/>
          </a:xfrm>
          <a:prstGeom prst="rect">
            <a:avLst/>
          </a:prstGeom>
        </p:spPr>
        <p:txBody>
          <a:bodyPr numCol="1"/>
          <a:lstStyle/>
          <a:p>
            <a:r>
              <a:t>Table of Contents</a:t>
            </a:r>
          </a:p>
        </p:txBody>
      </p:sp>
      <p:sp>
        <p:nvSpPr>
          <p:cNvPr id="14" name="Text Box 14"/>
          <p:cNvSpPr>
            <a:spLocks/>
          </p:cNvSpPr>
          <p:nvPr>
            <p:ph idx="1" sz="half" type="body"/>
          </p:nvPr>
        </p:nvSpPr>
        <p:spPr>
          <a:xfrm>
            <a:off x="685800" y="1981200"/>
            <a:ext cx="3810000" cy="41148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sz="1600">
                <a:hlinkClick/>
              </a:rPr>
              <a:t>Directions</a:t>
            </a:r>
          </a:p>
          <a:p>
            <a:pPr/>
            <a:r>
              <a:rPr dirty="0" lang="en-US" smtClean="0" sz="1600">
                <a:hlinkClick/>
              </a:rPr>
              <a:t>The First Americans</a:t>
            </a:r>
            <a:endParaRPr dirty="0" lang="en-US" smtClean="0" sz="1600"/>
          </a:p>
          <a:p>
            <a:pPr/>
            <a:r>
              <a:rPr dirty="0" lang="en-US" smtClean="0" sz="1600">
                <a:hlinkClick/>
              </a:rPr>
              <a:t>Cultural Regions </a:t>
            </a:r>
            <a:endParaRPr dirty="0" lang="en-US" smtClean="0" sz="1600"/>
          </a:p>
          <a:p>
            <a:pPr/>
            <a:r>
              <a:rPr dirty="0" lang="en-US" smtClean="0" sz="1600">
                <a:hlinkClick/>
              </a:rPr>
              <a:t>Map of Cultural Regions</a:t>
            </a:r>
            <a:endParaRPr dirty="0" lang="en-US" smtClean="0" sz="1600"/>
          </a:p>
          <a:p>
            <a:pPr/>
            <a:r>
              <a:rPr dirty="0" lang="en-US" smtClean="0" sz="1600">
                <a:hlinkClick/>
              </a:rPr>
              <a:t>Activity Page #1</a:t>
            </a:r>
            <a:endParaRPr dirty="0" lang="en-US" smtClean="0" sz="1600"/>
          </a:p>
          <a:p>
            <a:pPr/>
            <a:r>
              <a:rPr dirty="0" lang="en-US" smtClean="0" sz="1600">
                <a:hlinkClick/>
              </a:rPr>
              <a:t>Northwest Coast</a:t>
            </a:r>
            <a:endParaRPr dirty="0" lang="en-US" smtClean="0" sz="1600"/>
          </a:p>
          <a:p>
            <a:pPr/>
            <a:r>
              <a:rPr dirty="0" lang="en-US" smtClean="0" sz="1600">
                <a:hlinkClick/>
              </a:rPr>
              <a:t>Chinooks</a:t>
            </a:r>
            <a:endParaRPr dirty="0" lang="en-US" smtClean="0" sz="1600"/>
          </a:p>
          <a:p>
            <a:pPr/>
            <a:r>
              <a:rPr dirty="0" lang="en-US" smtClean="0" sz="1600">
                <a:hlinkClick/>
              </a:rPr>
              <a:t>Makahs</a:t>
            </a:r>
            <a:endParaRPr dirty="0" lang="en-US" smtClean="0" sz="1600"/>
          </a:p>
          <a:p>
            <a:pPr/>
            <a:r>
              <a:rPr dirty="0" lang="en-US" smtClean="0" sz="1600">
                <a:hlinkClick/>
              </a:rPr>
              <a:t>Northwest Coast Internet Sites</a:t>
            </a:r>
            <a:endParaRPr dirty="0" lang="en-US" smtClean="0" sz="1600"/>
          </a:p>
          <a:p>
            <a:pPr/>
            <a:r>
              <a:rPr dirty="0" lang="en-US" smtClean="0" sz="1600">
                <a:hlinkClick/>
              </a:rPr>
              <a:t>Northwest Coast Activity Page</a:t>
            </a:r>
            <a:endParaRPr dirty="0" lang="en-US" smtClean="0" sz="1600"/>
          </a:p>
          <a:p>
            <a:pPr/>
            <a:r>
              <a:rPr dirty="0" lang="en-US" smtClean="0" sz="1600">
                <a:hlinkClick/>
              </a:rPr>
              <a:t>Southwest</a:t>
            </a:r>
            <a:endParaRPr dirty="0" lang="en-US" smtClean="0" sz="1600"/>
          </a:p>
          <a:p>
            <a:pPr/>
            <a:r>
              <a:rPr dirty="0" lang="en-US" smtClean="0" sz="1600">
                <a:hlinkClick/>
              </a:rPr>
              <a:t>Hopis</a:t>
            </a:r>
            <a:endParaRPr dirty="0" lang="en-US" smtClean="0" sz="1600"/>
          </a:p>
          <a:p>
            <a:pPr/>
            <a:r>
              <a:rPr dirty="0" lang="en-US" smtClean="0" sz="1600">
                <a:hlinkClick/>
              </a:rPr>
              <a:t>Kachinas</a:t>
            </a:r>
          </a:p>
        </p:txBody>
      </p:sp>
      <p:sp>
        <p:nvSpPr>
          <p:cNvPr id="15" name="Text Box 15"/>
          <p:cNvSpPr>
            <a:spLocks/>
          </p:cNvSpPr>
          <p:nvPr>
            <p:ph idx="2" sz="half" type="body"/>
          </p:nvPr>
        </p:nvSpPr>
        <p:spPr>
          <a:xfrm>
            <a:off x="4648200" y="1981200"/>
            <a:ext cx="3810000" cy="41148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pPr>
            <a:r>
              <a:rPr dirty="0" lang="en-US" smtClean="0" sz="1600">
                <a:hlinkClick/>
              </a:rPr>
              <a:t>Navajos</a:t>
            </a:r>
          </a:p>
          <a:p>
            <a:pPr>
              <a:lnSpc>
                <a:spcPct val="90000"/>
              </a:lnSpc>
            </a:pPr>
            <a:r>
              <a:rPr dirty="0" lang="en-US" smtClean="0" sz="1600">
                <a:hlinkClick/>
              </a:rPr>
              <a:t>Southwest Internet Sites</a:t>
            </a:r>
            <a:endParaRPr dirty="0" lang="en-US" smtClean="0" sz="1600"/>
          </a:p>
          <a:p>
            <a:pPr>
              <a:lnSpc>
                <a:spcPct val="90000"/>
              </a:lnSpc>
            </a:pPr>
            <a:r>
              <a:rPr dirty="0" lang="en-US" smtClean="0" sz="1600">
                <a:hlinkClick/>
              </a:rPr>
              <a:t>Southwest Activity Page</a:t>
            </a:r>
            <a:endParaRPr dirty="0" lang="en-US" smtClean="0" sz="1600"/>
          </a:p>
          <a:p>
            <a:pPr>
              <a:lnSpc>
                <a:spcPct val="90000"/>
              </a:lnSpc>
            </a:pPr>
            <a:r>
              <a:rPr dirty="0" lang="en-US" smtClean="0" sz="1600">
                <a:hlinkClick/>
              </a:rPr>
              <a:t>Great Plains</a:t>
            </a:r>
            <a:endParaRPr dirty="0" lang="en-US" smtClean="0" sz="1600"/>
          </a:p>
          <a:p>
            <a:pPr>
              <a:lnSpc>
                <a:spcPct val="90000"/>
              </a:lnSpc>
            </a:pPr>
            <a:r>
              <a:rPr dirty="0" lang="en-US" smtClean="0" sz="1600">
                <a:hlinkClick/>
              </a:rPr>
              <a:t>Mandans</a:t>
            </a:r>
            <a:endParaRPr dirty="0" lang="en-US" smtClean="0" sz="1600"/>
          </a:p>
          <a:p>
            <a:pPr>
              <a:lnSpc>
                <a:spcPct val="90000"/>
              </a:lnSpc>
            </a:pPr>
            <a:r>
              <a:rPr dirty="0" lang="en-US" smtClean="0" sz="1600">
                <a:hlinkClick/>
              </a:rPr>
              <a:t>Kiowas</a:t>
            </a:r>
            <a:endParaRPr dirty="0" lang="en-US" smtClean="0" sz="1600"/>
          </a:p>
          <a:p>
            <a:pPr>
              <a:lnSpc>
                <a:spcPct val="90000"/>
              </a:lnSpc>
            </a:pPr>
            <a:r>
              <a:rPr dirty="0" lang="en-US" smtClean="0" sz="1600">
                <a:hlinkClick/>
              </a:rPr>
              <a:t>Great Plains Web Sites</a:t>
            </a:r>
            <a:endParaRPr dirty="0" lang="en-US" smtClean="0" sz="1600"/>
          </a:p>
          <a:p>
            <a:pPr>
              <a:lnSpc>
                <a:spcPct val="90000"/>
              </a:lnSpc>
            </a:pPr>
            <a:r>
              <a:rPr dirty="0" lang="en-US" smtClean="0" sz="1600">
                <a:hlinkClick/>
              </a:rPr>
              <a:t>Great Plains Activity page</a:t>
            </a:r>
            <a:endParaRPr dirty="0" lang="en-US" smtClean="0" sz="1600"/>
          </a:p>
          <a:p>
            <a:pPr>
              <a:lnSpc>
                <a:spcPct val="90000"/>
              </a:lnSpc>
            </a:pPr>
            <a:r>
              <a:rPr dirty="0" lang="en-US" smtClean="0" sz="1600">
                <a:hlinkClick/>
              </a:rPr>
              <a:t>Eastern Woodlands</a:t>
            </a:r>
            <a:endParaRPr dirty="0" lang="en-US" smtClean="0" sz="1600"/>
          </a:p>
          <a:p>
            <a:pPr>
              <a:lnSpc>
                <a:spcPct val="90000"/>
              </a:lnSpc>
            </a:pPr>
            <a:r>
              <a:rPr dirty="0" lang="en-US" smtClean="0" sz="1600">
                <a:hlinkClick/>
              </a:rPr>
              <a:t>Iroquois</a:t>
            </a:r>
            <a:endParaRPr dirty="0" lang="en-US" smtClean="0" sz="1600"/>
          </a:p>
          <a:p>
            <a:pPr>
              <a:lnSpc>
                <a:spcPct val="90000"/>
              </a:lnSpc>
            </a:pPr>
            <a:r>
              <a:rPr dirty="0" lang="en-US" smtClean="0" sz="1600">
                <a:hlinkClick/>
              </a:rPr>
              <a:t>Cherokees</a:t>
            </a:r>
            <a:endParaRPr dirty="0" lang="en-US" smtClean="0" sz="1600"/>
          </a:p>
          <a:p>
            <a:pPr>
              <a:lnSpc>
                <a:spcPct val="90000"/>
              </a:lnSpc>
            </a:pPr>
            <a:r>
              <a:rPr dirty="0" lang="en-US" smtClean="0" sz="1600">
                <a:hlinkClick/>
              </a:rPr>
              <a:t>Eastern Woodland Internet Sites</a:t>
            </a:r>
            <a:endParaRPr dirty="0" lang="en-US" smtClean="0" sz="1600"/>
          </a:p>
          <a:p>
            <a:pPr>
              <a:lnSpc>
                <a:spcPct val="90000"/>
              </a:lnSpc>
            </a:pPr>
            <a:r>
              <a:rPr dirty="0" lang="en-US" smtClean="0" sz="1600">
                <a:hlinkClick/>
              </a:rPr>
              <a:t>Eastern Woodland Activity Page</a:t>
            </a:r>
            <a:endParaRPr dirty="0" lang="en-US" smtClean="0" sz="1600"/>
          </a:p>
          <a:p>
            <a:pPr>
              <a:lnSpc>
                <a:spcPct val="90000"/>
              </a:lnSpc>
            </a:pPr>
            <a:r>
              <a:rPr dirty="0" lang="en-US" smtClean="0" sz="1600">
                <a:hlinkClick/>
              </a:rPr>
              <a:t>Final Project</a:t>
            </a:r>
            <a:endParaRPr dirty="0" lang="en-US" smtClean="0" sz="1600"/>
          </a:p>
          <a:p>
            <a:pPr>
              <a:lnSpc>
                <a:spcPct val="90000"/>
              </a:lnSpc>
            </a:pPr>
            <a:r>
              <a:rPr dirty="0" lang="en-US" smtClean="0" sz="1600">
                <a:hlinkClick/>
              </a:rPr>
              <a:t>Activities to do when you are finished</a:t>
            </a:r>
          </a:p>
        </p:txBody>
      </p:sp>
      <p:pic>
        <p:nvPicPr>
          <p:cNvPr id="16" name="Picture 16"/>
          <p:cNvPicPr>
            <a:picLocks noChangeAspect="1"/>
          </p:cNvPicPr>
          <p:nvPr/>
        </p:nvPicPr>
        <p:blipFill>
          <a:blip r:embed="rId2"/>
          <a:stretch/>
        </p:blipFill>
        <p:spPr>
          <a:xfrm>
            <a:off x="4038600" y="0"/>
            <a:ext cx="863600" cy="914400"/>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 Box 155"/>
          <p:cNvSpPr>
            <a:spLocks/>
          </p:cNvSpPr>
          <p:nvPr>
            <p:ph idx="10" sz="half" type="dt"/>
          </p:nvPr>
        </p:nvSpPr>
        <p:spPr/>
      </p:sp>
      <p:sp>
        <p:nvSpPr>
          <p:cNvPr id="156" name="Text Box 156"/>
          <p:cNvSpPr>
            <a:spLocks/>
          </p:cNvSpPr>
          <p:nvPr>
            <p:ph idx="11" sz="quarter" type="ftr"/>
          </p:nvPr>
        </p:nvSpPr>
        <p:spPr/>
        <p:txBody>
          <a:bodyPr numCol="1"/>
          <a:lstStyle/>
          <a:p>
            <a:pPr algn="ctr"/>
          </a:p>
        </p:txBody>
      </p:sp>
      <p:sp>
        <p:nvSpPr>
          <p:cNvPr id="157" name="Text Box 157"/>
          <p:cNvSpPr>
            <a:spLocks/>
          </p:cNvSpPr>
          <p:nvPr>
            <p:ph type="title"/>
          </p:nvPr>
        </p:nvSpPr>
        <p:spPr>
          <a:xfrm>
            <a:off x="685800" y="228600"/>
            <a:ext cx="7772400" cy="1143000"/>
          </a:xfrm>
          <a:prstGeom prst="rect">
            <a:avLst/>
          </a:prstGeom>
        </p:spPr>
        <p:txBody>
          <a:bodyPr numCol="1"/>
          <a:lstStyle/>
          <a:p>
            <a:r>
              <a:t>Great Plains</a:t>
            </a:r>
          </a:p>
        </p:txBody>
      </p:sp>
      <p:sp>
        <p:nvSpPr>
          <p:cNvPr id="158" name="Text Box 158"/>
          <p:cNvSpPr>
            <a:spLocks/>
          </p:cNvSpPr>
          <p:nvPr>
            <p:ph idx="1" type="body"/>
          </p:nvPr>
        </p:nvSpPr>
        <p:spPr>
          <a:xfrm>
            <a:off x="685800" y="3429000"/>
            <a:ext cx="7772400" cy="2590800"/>
          </a:xfrm>
          <a:prstGeom prst="rect">
            <a:avLst/>
          </a:prstGeom>
        </p:spPr>
        <p:txBody>
          <a:bodyPr numCol="1"/>
          <a:lstStyle/>
          <a:p>
            <a:pPr indent="-342900" marL="342900"/>
            <a:r>
              <a:rPr dirty="0" lang="en-US" smtClean="0" sz="2000"/>
              <a:t>Indians known as The Plains lived in the Great Plains.</a:t>
            </a:r>
          </a:p>
          <a:p>
            <a:pPr indent="-342900" marL="342900"/>
            <a:r>
              <a:rPr dirty="0" lang="en-US" smtClean="0" sz="2000"/>
              <a:t>Buffalo was the most important natural resource of the Plains Indians. </a:t>
            </a:r>
          </a:p>
          <a:p>
            <a:pPr indent="-342900" marL="342900"/>
            <a:r>
              <a:rPr dirty="0" lang="en-US" smtClean="0" sz="2000"/>
              <a:t>Indians of the Great Plains lived in </a:t>
            </a:r>
            <a:r>
              <a:rPr b="1" dirty="0" lang="en-US" smtClean="0" sz="2000" u="sng"/>
              <a:t>tepees</a:t>
            </a:r>
            <a:r>
              <a:rPr dirty="0" lang="en-US" smtClean="0" sz="2000"/>
              <a:t>.</a:t>
            </a:r>
          </a:p>
          <a:p>
            <a:pPr indent="-342900" marL="342900"/>
            <a:r>
              <a:rPr dirty="0" lang="en-US" smtClean="0" sz="2000"/>
              <a:t>The Plains Indians were hunters.</a:t>
            </a:r>
          </a:p>
          <a:p>
            <a:pPr indent="-342900" marL="342900"/>
            <a:r>
              <a:rPr dirty="0" lang="en-US" smtClean="0" sz="2000"/>
              <a:t>Buffalo provided these Indians with their basic needs, food, clothing, and shelter.</a:t>
            </a:r>
          </a:p>
          <a:p>
            <a:pPr indent="-342900" marL="342900"/>
            <a:endParaRPr dirty="0" lang="en-US" smtClean="0" sz="2000"/>
          </a:p>
        </p:txBody>
      </p:sp>
      <p:sp>
        <p:nvSpPr>
          <p:cNvPr id="159" name="Text Box 159"/>
          <p:cNvSpPr>
            <a:spLocks/>
          </p:cNvSpPr>
          <p:nvPr/>
        </p:nvSpPr>
        <p:spPr>
          <a:xfrm>
            <a:off x="7735887" y="6583362"/>
            <a:ext cx="1069975" cy="274637"/>
          </a:xfrm>
          <a:prstGeom prst="rect">
            <a:avLst/>
          </a:prstGeom>
          <a:noFill/>
          <a:ln>
            <a:noFill/>
          </a:ln>
        </p:spPr>
        <p:txBody>
          <a:bodyPr anchor="t" numCol="1" wrap="none">
            <a:spAutoFit/>
          </a:bodyPr>
          <a:lstStyle/>
          <a:p>
            <a:pPr indent="0" marL="0"/>
            <a:r>
              <a:rPr dirty="0" lang="en-US" smtClean="0" sz="1200">
                <a:latin charset="0" pitchFamily="34" typeface="Century Gothic"/>
              </a:rPr>
              <a:t>Great Plains</a:t>
            </a:r>
          </a:p>
        </p:txBody>
      </p:sp>
      <p:pic>
        <p:nvPicPr>
          <p:cNvPr id="160" name="Picture 160"/>
          <p:cNvPicPr>
            <a:picLocks/>
          </p:cNvPicPr>
          <p:nvPr/>
        </p:nvPicPr>
        <p:blipFill>
          <a:blip r:embed="rId2"/>
          <a:stretch/>
        </p:blipFill>
        <p:spPr>
          <a:xfrm>
            <a:off x="1600200" y="1371600"/>
            <a:ext cx="5943600" cy="1508125"/>
          </a:xfrm>
          <a:prstGeom prst="rect">
            <a:avLst/>
          </a:prstGeom>
          <a:noFill/>
        </p:spPr>
      </p:pic>
      <p:pic>
        <p:nvPicPr>
          <p:cNvPr id="162" name="Picture 162">
            <a:hlinkClick/>
          </p:cNvPr>
          <p:cNvPicPr>
            <a:picLocks noChangeAspect="1"/>
          </p:cNvPicPr>
          <p:nvPr/>
        </p:nvPicPr>
        <p:blipFill>
          <a:blip r:embed="rId3"/>
          <a:stretch/>
        </p:blipFill>
        <p:spPr>
          <a:xfrm>
            <a:off x="4191000" y="5715000"/>
            <a:ext cx="863600" cy="914400"/>
          </a:xfrm>
          <a:prstGeom prst="rect">
            <a:avLst/>
          </a:prstGeo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 Box 164"/>
          <p:cNvSpPr>
            <a:spLocks/>
          </p:cNvSpPr>
          <p:nvPr>
            <p:ph idx="10" sz="half" type="dt"/>
          </p:nvPr>
        </p:nvSpPr>
        <p:spPr/>
      </p:sp>
      <p:sp>
        <p:nvSpPr>
          <p:cNvPr id="165" name="Text Box 165"/>
          <p:cNvSpPr>
            <a:spLocks/>
          </p:cNvSpPr>
          <p:nvPr>
            <p:ph idx="11" sz="quarter" type="ftr"/>
          </p:nvPr>
        </p:nvSpPr>
        <p:spPr/>
        <p:txBody>
          <a:bodyPr numCol="1"/>
          <a:lstStyle/>
          <a:p>
            <a:pPr algn="ctr"/>
          </a:p>
        </p:txBody>
      </p:sp>
      <p:sp>
        <p:nvSpPr>
          <p:cNvPr id="166" name="Text Box 166"/>
          <p:cNvSpPr>
            <a:spLocks/>
          </p:cNvSpPr>
          <p:nvPr>
            <p:ph type="title"/>
          </p:nvPr>
        </p:nvSpPr>
        <p:spPr>
          <a:xfrm>
            <a:off x="685800" y="0"/>
            <a:ext cx="7772400" cy="1143000"/>
          </a:xfrm>
          <a:prstGeom prst="rect">
            <a:avLst/>
          </a:prstGeom>
        </p:spPr>
        <p:txBody>
          <a:bodyPr numCol="1"/>
          <a:lstStyle/>
          <a:p>
            <a:r>
              <a:t>The Mandans</a:t>
            </a:r>
          </a:p>
        </p:txBody>
      </p:sp>
      <p:sp>
        <p:nvSpPr>
          <p:cNvPr id="167" name="Text Box 167"/>
          <p:cNvSpPr>
            <a:spLocks/>
          </p:cNvSpPr>
          <p:nvPr>
            <p:ph idx="1" sz="half" type="body"/>
          </p:nvPr>
        </p:nvSpPr>
        <p:spPr>
          <a:xfrm>
            <a:off x="457200" y="1219200"/>
            <a:ext cx="3810000" cy="52578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pPr>
            <a:r>
              <a:rPr dirty="0" lang="en-US" smtClean="0" sz="1600"/>
              <a:t>The Mandans lived in forests along the Missouri River in the western land known as North Dakota.</a:t>
            </a:r>
          </a:p>
          <a:p>
            <a:pPr>
              <a:lnSpc>
                <a:spcPct val="90000"/>
              </a:lnSpc>
            </a:pPr>
            <a:r>
              <a:rPr dirty="0" lang="en-US" smtClean="0" sz="1600"/>
              <a:t>The Mandans were hunters of the buffalo and farmers.</a:t>
            </a:r>
          </a:p>
          <a:p>
            <a:pPr>
              <a:lnSpc>
                <a:spcPct val="90000"/>
              </a:lnSpc>
            </a:pPr>
            <a:r>
              <a:rPr dirty="0" lang="en-US" smtClean="0" sz="1600"/>
              <a:t>The Mandans did not live in the Great Plains but visited the Great Plains to hunt the buffalo.</a:t>
            </a:r>
          </a:p>
          <a:p>
            <a:pPr>
              <a:lnSpc>
                <a:spcPct val="90000"/>
              </a:lnSpc>
            </a:pPr>
            <a:r>
              <a:rPr dirty="0" lang="en-US" smtClean="0" sz="1600"/>
              <a:t>The Mandans lived in circular houses called a </a:t>
            </a:r>
            <a:r>
              <a:rPr b="1" dirty="0" lang="en-US" smtClean="0" sz="1600" u="sng"/>
              <a:t>lodge</a:t>
            </a:r>
            <a:r>
              <a:rPr dirty="0" lang="en-US" smtClean="0" sz="1600"/>
              <a:t>. </a:t>
            </a:r>
          </a:p>
          <a:p>
            <a:pPr>
              <a:lnSpc>
                <a:spcPct val="90000"/>
              </a:lnSpc>
            </a:pPr>
            <a:r>
              <a:rPr dirty="0" lang="en-US" smtClean="0" sz="1600"/>
              <a:t>Each lodge was built over a shallow pit and covered with sod.</a:t>
            </a:r>
          </a:p>
          <a:p>
            <a:pPr>
              <a:lnSpc>
                <a:spcPct val="90000"/>
              </a:lnSpc>
            </a:pPr>
            <a:r>
              <a:rPr dirty="0" lang="en-US" smtClean="0" sz="1600"/>
              <a:t>Several families lived in one lodge.</a:t>
            </a:r>
          </a:p>
          <a:p>
            <a:pPr>
              <a:lnSpc>
                <a:spcPct val="90000"/>
              </a:lnSpc>
            </a:pPr>
            <a:r>
              <a:rPr dirty="0" lang="en-US" smtClean="0" sz="1600"/>
              <a:t>Sometimes as many as 60 people with their dog lived in one lodge.</a:t>
            </a:r>
          </a:p>
          <a:p>
            <a:pPr>
              <a:lnSpc>
                <a:spcPct val="90000"/>
              </a:lnSpc>
            </a:pPr>
            <a:r>
              <a:rPr dirty="0" lang="en-US" smtClean="0" sz="1600"/>
              <a:t>In the center of the lodge was a fireplace under a hole in the roof.</a:t>
            </a:r>
          </a:p>
          <a:p>
            <a:pPr>
              <a:lnSpc>
                <a:spcPct val="90000"/>
              </a:lnSpc>
            </a:pPr>
            <a:r>
              <a:rPr dirty="0" lang="en-US" smtClean="0" sz="1600"/>
              <a:t>The hole let smoke out from the fire.</a:t>
            </a:r>
          </a:p>
          <a:p>
            <a:pPr>
              <a:lnSpc>
                <a:spcPct val="90000"/>
              </a:lnSpc>
            </a:pPr>
            <a:endParaRPr dirty="0" lang="en-US" smtClean="0" sz="1600"/>
          </a:p>
          <a:p>
            <a:pPr>
              <a:lnSpc>
                <a:spcPct val="90000"/>
              </a:lnSpc>
            </a:pPr>
            <a:endParaRPr dirty="0" lang="en-US" smtClean="0" sz="1600"/>
          </a:p>
        </p:txBody>
      </p:sp>
      <p:sp>
        <p:nvSpPr>
          <p:cNvPr id="168" name="Text Box 168"/>
          <p:cNvSpPr>
            <a:spLocks/>
          </p:cNvSpPr>
          <p:nvPr>
            <p:ph idx="2" sz="half" type="body"/>
          </p:nvPr>
        </p:nvSpPr>
        <p:spPr>
          <a:xfrm>
            <a:off x="4724400" y="1295400"/>
            <a:ext cx="3810000" cy="51816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pPr>
            <a:r>
              <a:rPr dirty="0" lang="en-US" smtClean="0" sz="1600"/>
              <a:t>Twice a year, the Mandans left their villages and took part in the buffalo hunt.</a:t>
            </a:r>
          </a:p>
          <a:p>
            <a:pPr>
              <a:lnSpc>
                <a:spcPct val="90000"/>
              </a:lnSpc>
            </a:pPr>
            <a:r>
              <a:rPr dirty="0" lang="en-US" smtClean="0" sz="1600"/>
              <a:t>They had to walk several days to reach the Great Plains.</a:t>
            </a:r>
          </a:p>
          <a:p>
            <a:pPr>
              <a:lnSpc>
                <a:spcPct val="90000"/>
              </a:lnSpc>
            </a:pPr>
            <a:r>
              <a:rPr dirty="0" lang="en-US" smtClean="0" sz="1600"/>
              <a:t>The Mandans hunted in a group and wore animal skin disguises.</a:t>
            </a:r>
          </a:p>
          <a:p>
            <a:pPr>
              <a:lnSpc>
                <a:spcPct val="90000"/>
              </a:lnSpc>
            </a:pPr>
            <a:r>
              <a:rPr dirty="0" lang="en-US" smtClean="0" sz="1600"/>
              <a:t>The Mandans dried most of the buffalo meat into jerky.</a:t>
            </a:r>
          </a:p>
          <a:p>
            <a:pPr>
              <a:lnSpc>
                <a:spcPct val="90000"/>
              </a:lnSpc>
            </a:pPr>
            <a:r>
              <a:rPr dirty="0" lang="en-US" smtClean="0" sz="1600"/>
              <a:t>The Mandnas used every part of the buffalo.</a:t>
            </a:r>
          </a:p>
          <a:p>
            <a:pPr lvl="1">
              <a:lnSpc>
                <a:spcPct val="90000"/>
              </a:lnSpc>
            </a:pPr>
            <a:r>
              <a:rPr dirty="0" lang="en-US" smtClean="0" sz="1600"/>
              <a:t>Clothing, blankets, and </a:t>
            </a:r>
            <a:r>
              <a:rPr b="1" dirty="0" lang="en-US" smtClean="0" sz="1600" u="sng"/>
              <a:t>moccasins</a:t>
            </a:r>
            <a:r>
              <a:rPr dirty="0" lang="en-US" smtClean="0" sz="1600"/>
              <a:t> were made from the buffalo skin.</a:t>
            </a:r>
          </a:p>
          <a:p>
            <a:pPr lvl="1">
              <a:lnSpc>
                <a:spcPct val="90000"/>
              </a:lnSpc>
            </a:pPr>
            <a:r>
              <a:rPr dirty="0" lang="en-US" smtClean="0" sz="1600"/>
              <a:t>The buffalo hair was twisted into cord.</a:t>
            </a:r>
          </a:p>
          <a:p>
            <a:pPr lvl="1">
              <a:lnSpc>
                <a:spcPct val="90000"/>
              </a:lnSpc>
            </a:pPr>
            <a:r>
              <a:rPr dirty="0" lang="en-US" smtClean="0" sz="1600"/>
              <a:t>The bones were used to make arrowheads, tools, and needles.</a:t>
            </a:r>
          </a:p>
          <a:p>
            <a:pPr lvl="1">
              <a:lnSpc>
                <a:spcPct val="90000"/>
              </a:lnSpc>
            </a:pPr>
            <a:r>
              <a:rPr dirty="0" lang="en-US" smtClean="0" sz="1600"/>
              <a:t>Buffalo horns were used to make bows.</a:t>
            </a:r>
          </a:p>
        </p:txBody>
      </p:sp>
      <p:sp>
        <p:nvSpPr>
          <p:cNvPr id="169" name="Text Box 169"/>
          <p:cNvSpPr>
            <a:spLocks/>
          </p:cNvSpPr>
          <p:nvPr/>
        </p:nvSpPr>
        <p:spPr>
          <a:xfrm>
            <a:off x="8074025" y="6583362"/>
            <a:ext cx="1069975" cy="274637"/>
          </a:xfrm>
          <a:prstGeom prst="rect">
            <a:avLst/>
          </a:prstGeom>
          <a:noFill/>
          <a:ln>
            <a:noFill/>
          </a:ln>
        </p:spPr>
        <p:txBody>
          <a:bodyPr anchor="t" numCol="1" wrap="none">
            <a:spAutoFit/>
          </a:bodyPr>
          <a:lstStyle/>
          <a:p>
            <a:pPr indent="0" marL="0"/>
            <a:r>
              <a:rPr dirty="0" lang="en-US" smtClean="0" sz="1200">
                <a:latin charset="0" pitchFamily="34" typeface="Century Gothic"/>
              </a:rPr>
              <a:t>Great Plains</a:t>
            </a:r>
          </a:p>
        </p:txBody>
      </p:sp>
      <p:pic>
        <p:nvPicPr>
          <p:cNvPr id="170" name="Picture 170">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 Box 172"/>
          <p:cNvSpPr>
            <a:spLocks/>
          </p:cNvSpPr>
          <p:nvPr>
            <p:ph idx="10" sz="half" type="dt"/>
          </p:nvPr>
        </p:nvSpPr>
        <p:spPr/>
      </p:sp>
      <p:sp>
        <p:nvSpPr>
          <p:cNvPr id="173" name="Text Box 173"/>
          <p:cNvSpPr>
            <a:spLocks/>
          </p:cNvSpPr>
          <p:nvPr>
            <p:ph idx="11" sz="quarter" type="ftr"/>
          </p:nvPr>
        </p:nvSpPr>
        <p:spPr/>
        <p:txBody>
          <a:bodyPr numCol="1"/>
          <a:lstStyle/>
          <a:p>
            <a:pPr algn="ctr"/>
          </a:p>
        </p:txBody>
      </p:sp>
      <p:sp>
        <p:nvSpPr>
          <p:cNvPr id="174" name="Text Box 174"/>
          <p:cNvSpPr>
            <a:spLocks/>
          </p:cNvSpPr>
          <p:nvPr>
            <p:ph type="title"/>
          </p:nvPr>
        </p:nvSpPr>
        <p:spPr>
          <a:xfrm>
            <a:off x="685800" y="0"/>
            <a:ext cx="7772400" cy="1143000"/>
          </a:xfrm>
          <a:prstGeom prst="rect">
            <a:avLst/>
          </a:prstGeom>
        </p:spPr>
        <p:txBody>
          <a:bodyPr numCol="1"/>
          <a:lstStyle/>
          <a:p>
            <a:r>
              <a:t>The Kiowas</a:t>
            </a:r>
          </a:p>
        </p:txBody>
      </p:sp>
      <p:sp>
        <p:nvSpPr>
          <p:cNvPr id="175" name="Text Box 175"/>
          <p:cNvSpPr>
            <a:spLocks/>
          </p:cNvSpPr>
          <p:nvPr>
            <p:ph idx="1" sz="half" type="body"/>
          </p:nvPr>
        </p:nvSpPr>
        <p:spPr>
          <a:xfrm>
            <a:off x="457200" y="1219200"/>
            <a:ext cx="3810000" cy="52578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pPr>
            <a:r>
              <a:rPr dirty="0" lang="en-US" smtClean="0" sz="1800"/>
              <a:t>The Kiowas were </a:t>
            </a:r>
            <a:r>
              <a:rPr b="1" dirty="0" lang="en-US" smtClean="0" sz="1800" u="sng"/>
              <a:t>nomads </a:t>
            </a:r>
            <a:r>
              <a:rPr dirty="0" lang="en-US" smtClean="0" sz="1800"/>
              <a:t>and moved about the Great Plains.</a:t>
            </a:r>
          </a:p>
          <a:p>
            <a:pPr>
              <a:lnSpc>
                <a:spcPct val="90000"/>
              </a:lnSpc>
            </a:pPr>
            <a:r>
              <a:rPr dirty="0" lang="en-US" smtClean="0" sz="1800"/>
              <a:t>They were one of the poorest of the Native peoples. </a:t>
            </a:r>
          </a:p>
          <a:p>
            <a:pPr>
              <a:lnSpc>
                <a:spcPct val="90000"/>
              </a:lnSpc>
            </a:pPr>
            <a:r>
              <a:rPr dirty="0" lang="en-US" smtClean="0" sz="1800"/>
              <a:t>They could not farm because the roots of the grass made it too difficult to break the ground with a digging stick.</a:t>
            </a:r>
          </a:p>
          <a:p>
            <a:pPr>
              <a:lnSpc>
                <a:spcPct val="90000"/>
              </a:lnSpc>
            </a:pPr>
            <a:r>
              <a:rPr dirty="0" lang="en-US" smtClean="0" sz="1800"/>
              <a:t>The Kiowas were dependent on the buffalo for their way of life. </a:t>
            </a:r>
          </a:p>
          <a:p>
            <a:pPr>
              <a:lnSpc>
                <a:spcPct val="90000"/>
              </a:lnSpc>
            </a:pPr>
            <a:r>
              <a:rPr dirty="0" lang="en-US" smtClean="0" sz="1800"/>
              <a:t>Their houses, clothing, food, blankets, bedding, and fuel came from the buffalo.</a:t>
            </a:r>
          </a:p>
          <a:p>
            <a:pPr>
              <a:lnSpc>
                <a:spcPct val="90000"/>
              </a:lnSpc>
            </a:pPr>
            <a:r>
              <a:rPr dirty="0" lang="en-US" smtClean="0" sz="1800"/>
              <a:t>For fuel they used dried buffalo droppings called chips.</a:t>
            </a:r>
          </a:p>
          <a:p>
            <a:pPr>
              <a:lnSpc>
                <a:spcPct val="90000"/>
              </a:lnSpc>
            </a:pPr>
            <a:endParaRPr dirty="0" lang="en-US" smtClean="0" sz="1800"/>
          </a:p>
        </p:txBody>
      </p:sp>
      <p:sp>
        <p:nvSpPr>
          <p:cNvPr id="176" name="Text Box 176"/>
          <p:cNvSpPr>
            <a:spLocks/>
          </p:cNvSpPr>
          <p:nvPr>
            <p:ph idx="2" sz="half" type="body"/>
          </p:nvPr>
        </p:nvSpPr>
        <p:spPr>
          <a:xfrm>
            <a:off x="4724400" y="1295400"/>
            <a:ext cx="3810000" cy="51816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r>
              <a:rPr dirty="0" lang="en-US" smtClean="0" sz="1800"/>
              <a:t>Kiowas built teepees.</a:t>
            </a:r>
          </a:p>
          <a:p>
            <a:pPr/>
            <a:r>
              <a:rPr dirty="0" lang="en-US" smtClean="0" sz="1800"/>
              <a:t>These were easy to  move.</a:t>
            </a:r>
          </a:p>
          <a:p>
            <a:pPr lvl="1"/>
            <a:r>
              <a:rPr dirty="0" lang="en-US" smtClean="0" sz="1600"/>
              <a:t>The Kiowas built a cone shaped tent.  They used wooden poles that were fastened in a circle and covered with buffalo skin.</a:t>
            </a:r>
          </a:p>
          <a:p>
            <a:pPr/>
            <a:r>
              <a:rPr dirty="0" lang="en-US" smtClean="0" sz="1800"/>
              <a:t>To move their belongings, the Kiowas built a carrier called a </a:t>
            </a:r>
            <a:r>
              <a:rPr b="1" dirty="0" lang="en-US" smtClean="0" sz="1800" u="sng"/>
              <a:t>travois</a:t>
            </a:r>
            <a:r>
              <a:rPr dirty="0" lang="en-US" smtClean="0" sz="1800"/>
              <a:t>. A travois was made from two tepee poles that were fastened to a harness on a dog or horse.  </a:t>
            </a:r>
          </a:p>
          <a:p>
            <a:pPr lvl="1"/>
            <a:r>
              <a:rPr dirty="0" lang="en-US" smtClean="0" sz="1600"/>
              <a:t>Goods were carried on the skin between the two poles.</a:t>
            </a:r>
          </a:p>
          <a:p>
            <a:pPr/>
            <a:r>
              <a:rPr dirty="0" lang="en-US" smtClean="0" sz="1800"/>
              <a:t>Kiowas used sign language to communicate. </a:t>
            </a:r>
          </a:p>
          <a:p>
            <a:pPr/>
            <a:endParaRPr dirty="0" lang="en-US" smtClean="0" sz="1800"/>
          </a:p>
        </p:txBody>
      </p:sp>
      <p:sp>
        <p:nvSpPr>
          <p:cNvPr id="177" name="Text Box 177"/>
          <p:cNvSpPr>
            <a:spLocks/>
          </p:cNvSpPr>
          <p:nvPr/>
        </p:nvSpPr>
        <p:spPr>
          <a:xfrm>
            <a:off x="8074025" y="6583362"/>
            <a:ext cx="1069975" cy="274637"/>
          </a:xfrm>
          <a:prstGeom prst="rect">
            <a:avLst/>
          </a:prstGeom>
          <a:noFill/>
          <a:ln>
            <a:noFill/>
          </a:ln>
        </p:spPr>
        <p:txBody>
          <a:bodyPr anchor="t" numCol="1" wrap="none">
            <a:spAutoFit/>
          </a:bodyPr>
          <a:lstStyle/>
          <a:p>
            <a:pPr indent="0" marL="0"/>
            <a:r>
              <a:rPr dirty="0" lang="en-US" smtClean="0" sz="1200">
                <a:latin charset="0" pitchFamily="34" typeface="Century Gothic"/>
              </a:rPr>
              <a:t>Great Plains</a:t>
            </a:r>
          </a:p>
        </p:txBody>
      </p:sp>
      <p:pic>
        <p:nvPicPr>
          <p:cNvPr id="178" name="Picture 178">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 Box 180"/>
          <p:cNvSpPr>
            <a:spLocks/>
          </p:cNvSpPr>
          <p:nvPr>
            <p:ph idx="10" sz="half" type="dt"/>
          </p:nvPr>
        </p:nvSpPr>
        <p:spPr/>
      </p:sp>
      <p:sp>
        <p:nvSpPr>
          <p:cNvPr id="181" name="Text Box 181"/>
          <p:cNvSpPr>
            <a:spLocks/>
          </p:cNvSpPr>
          <p:nvPr>
            <p:ph idx="11" sz="quarter" type="ftr"/>
          </p:nvPr>
        </p:nvSpPr>
        <p:spPr/>
        <p:txBody>
          <a:bodyPr numCol="1"/>
          <a:lstStyle/>
          <a:p>
            <a:pPr algn="ctr"/>
          </a:p>
        </p:txBody>
      </p:sp>
      <p:sp>
        <p:nvSpPr>
          <p:cNvPr id="182" name="Text Box 182"/>
          <p:cNvSpPr>
            <a:spLocks/>
          </p:cNvSpPr>
          <p:nvPr>
            <p:ph type="title"/>
          </p:nvPr>
        </p:nvSpPr>
        <p:spPr>
          <a:xfrm>
            <a:off x="685800" y="609600"/>
            <a:ext cx="7772400" cy="1143000"/>
          </a:xfrm>
          <a:prstGeom prst="rect">
            <a:avLst/>
          </a:prstGeom>
        </p:spPr>
        <p:txBody>
          <a:bodyPr numCol="1"/>
          <a:lstStyle/>
          <a:p>
            <a:r>
              <a:t>Website of Interest:</a:t>
            </a:r>
            <a:br>
              <a:rPr/>
            </a:br>
            <a:r>
              <a:t>Great Plains</a:t>
            </a:r>
          </a:p>
        </p:txBody>
      </p:sp>
      <p:sp>
        <p:nvSpPr>
          <p:cNvPr id="183" name="Text Box 183"/>
          <p:cNvSpPr>
            <a:spLocks/>
          </p:cNvSpPr>
          <p:nvPr>
            <p:ph idx="1" type="body"/>
          </p:nvPr>
        </p:nvSpPr>
        <p:spPr>
          <a:xfrm>
            <a:off x="685800" y="1981200"/>
            <a:ext cx="7772400" cy="4114800"/>
          </a:xfrm>
          <a:prstGeom prst="rect">
            <a:avLst/>
          </a:prstGeom>
        </p:spPr>
        <p:txBody>
          <a:bodyPr numCol="1"/>
          <a:lstStyle/>
          <a:p>
            <a:pPr indent="-342900" marL="342900"/>
            <a:r>
              <a:rPr dirty="0" lang="en-US" smtClean="0" sz="2800">
                <a:hlinkClick r:id="rId2"/>
              </a:rPr>
              <a:t>Tepees</a:t>
            </a:r>
          </a:p>
          <a:p>
            <a:pPr indent="-342900" marL="342900"/>
            <a:r>
              <a:rPr dirty="0" lang="en-US" smtClean="0" sz="2800">
                <a:hlinkClick r:id="rId3"/>
              </a:rPr>
              <a:t>More on Tepees</a:t>
            </a:r>
            <a:endParaRPr dirty="0" lang="en-US" smtClean="0" sz="2800"/>
          </a:p>
          <a:p>
            <a:pPr indent="-342900" marL="342900"/>
            <a:r>
              <a:rPr dirty="0" lang="en-US" smtClean="0" sz="2800">
                <a:hlinkClick r:id="rId4"/>
              </a:rPr>
              <a:t>The Mandans</a:t>
            </a:r>
            <a:endParaRPr dirty="0" lang="en-US" smtClean="0" sz="2800"/>
          </a:p>
          <a:p>
            <a:pPr indent="-342900" marL="342900"/>
            <a:r>
              <a:rPr dirty="0" lang="en-US" smtClean="0" sz="2800">
                <a:hlinkClick r:id="rId5"/>
              </a:rPr>
              <a:t>Pictures of Mandan Lodges</a:t>
            </a:r>
            <a:endParaRPr dirty="0" lang="en-US" smtClean="0" sz="2800"/>
          </a:p>
          <a:p>
            <a:pPr indent="-342900" marL="342900"/>
            <a:r>
              <a:rPr dirty="0" lang="en-US" smtClean="0" sz="2800">
                <a:hlinkClick r:id="rId6"/>
              </a:rPr>
              <a:t>More Lodges</a:t>
            </a:r>
            <a:endParaRPr dirty="0" lang="en-US" smtClean="0" sz="2800"/>
          </a:p>
          <a:p>
            <a:pPr indent="-342900" marL="342900"/>
            <a:r>
              <a:rPr dirty="0" lang="en-US" smtClean="0" sz="2800">
                <a:hlinkClick r:id="rId7"/>
              </a:rPr>
              <a:t>Plains Indians</a:t>
            </a:r>
            <a:endParaRPr dirty="0" lang="en-US" smtClean="0" sz="2800"/>
          </a:p>
          <a:p>
            <a:pPr indent="-342900" marL="342900"/>
            <a:r>
              <a:rPr dirty="0" lang="en-US" smtClean="0" sz="2800">
                <a:hlinkClick r:id="rId8"/>
              </a:rPr>
              <a:t>More on Plains Indians</a:t>
            </a:r>
            <a:endParaRPr dirty="0" lang="en-US" smtClean="0" sz="2800"/>
          </a:p>
          <a:p>
            <a:pPr indent="-342900" marL="342900"/>
            <a:r>
              <a:rPr dirty="0" lang="en-US" smtClean="0" sz="2800">
                <a:hlinkClick r:id="rId9"/>
              </a:rPr>
              <a:t>Travois</a:t>
            </a:r>
          </a:p>
        </p:txBody>
      </p:sp>
      <p:sp>
        <p:nvSpPr>
          <p:cNvPr id="184" name="Text Box 184"/>
          <p:cNvSpPr>
            <a:spLocks/>
          </p:cNvSpPr>
          <p:nvPr/>
        </p:nvSpPr>
        <p:spPr>
          <a:xfrm>
            <a:off x="8074025" y="6583362"/>
            <a:ext cx="1069975" cy="274637"/>
          </a:xfrm>
          <a:prstGeom prst="rect">
            <a:avLst/>
          </a:prstGeom>
          <a:noFill/>
          <a:ln>
            <a:noFill/>
          </a:ln>
        </p:spPr>
        <p:txBody>
          <a:bodyPr anchor="t" numCol="1" wrap="none">
            <a:spAutoFit/>
          </a:bodyPr>
          <a:lstStyle/>
          <a:p>
            <a:pPr indent="0" marL="0"/>
            <a:r>
              <a:rPr dirty="0" lang="en-US" smtClean="0" sz="1200">
                <a:latin charset="0" pitchFamily="34" typeface="Century Gothic"/>
              </a:rPr>
              <a:t>Great Plains</a:t>
            </a:r>
          </a:p>
        </p:txBody>
      </p:sp>
      <p:pic>
        <p:nvPicPr>
          <p:cNvPr id="185" name="Picture 185">
            <a:hlinkClick/>
          </p:cNvPr>
          <p:cNvPicPr>
            <a:picLocks noChangeAspect="1"/>
          </p:cNvPicPr>
          <p:nvPr/>
        </p:nvPicPr>
        <p:blipFill>
          <a:blip r:embed="rId10"/>
          <a:stretch/>
        </p:blipFill>
        <p:spPr>
          <a:xfrm>
            <a:off x="4191000" y="5715000"/>
            <a:ext cx="863600" cy="914400"/>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 Box 187"/>
          <p:cNvSpPr>
            <a:spLocks/>
          </p:cNvSpPr>
          <p:nvPr>
            <p:ph idx="10" sz="half" type="dt"/>
          </p:nvPr>
        </p:nvSpPr>
        <p:spPr/>
      </p:sp>
      <p:sp>
        <p:nvSpPr>
          <p:cNvPr id="188" name="Text Box 188"/>
          <p:cNvSpPr>
            <a:spLocks/>
          </p:cNvSpPr>
          <p:nvPr>
            <p:ph idx="11" sz="quarter" type="ftr"/>
          </p:nvPr>
        </p:nvSpPr>
        <p:spPr/>
        <p:txBody>
          <a:bodyPr numCol="1"/>
          <a:lstStyle/>
          <a:p>
            <a:pPr algn="ctr"/>
          </a:p>
        </p:txBody>
      </p:sp>
      <p:sp>
        <p:nvSpPr>
          <p:cNvPr id="189" name="Text Box 189"/>
          <p:cNvSpPr>
            <a:spLocks/>
          </p:cNvSpPr>
          <p:nvPr>
            <p:ph type="title"/>
          </p:nvPr>
        </p:nvSpPr>
        <p:spPr>
          <a:xfrm>
            <a:off x="685800" y="609600"/>
            <a:ext cx="7772400" cy="1143000"/>
          </a:xfrm>
          <a:prstGeom prst="rect">
            <a:avLst/>
          </a:prstGeom>
        </p:spPr>
        <p:txBody>
          <a:bodyPr numCol="1"/>
          <a:lstStyle/>
          <a:p>
            <a:pPr indent="0" marL="0"/>
            <a:r>
              <a:rPr dirty="0" lang="en-US" smtClean="0" sz="3200"/>
              <a:t>Activity Page #4:</a:t>
            </a:r>
            <a:br>
              <a:rPr dirty="0" lang="en-US" smtClean="0" sz="3200"/>
            </a:br>
            <a:r>
              <a:rPr dirty="0" lang="en-US" smtClean="0" sz="3200"/>
              <a:t>Native Americans of the Great Plains</a:t>
            </a:r>
          </a:p>
        </p:txBody>
      </p:sp>
      <p:sp>
        <p:nvSpPr>
          <p:cNvPr id="190" name="Text Box 190"/>
          <p:cNvSpPr>
            <a:spLocks/>
          </p:cNvSpPr>
          <p:nvPr>
            <p:ph idx="1" type="body"/>
          </p:nvPr>
        </p:nvSpPr>
        <p:spPr>
          <a:xfrm>
            <a:off x="685800" y="1981200"/>
            <a:ext cx="7772400" cy="4114800"/>
          </a:xfrm>
          <a:prstGeom prst="rect">
            <a:avLst/>
          </a:prstGeom>
        </p:spPr>
        <p:txBody>
          <a:bodyPr numCol="1"/>
          <a:lstStyle/>
          <a:p>
            <a:pPr indent="-342900" marL="342900"/>
            <a:r>
              <a:rPr dirty="0" lang="en-US" smtClean="0" sz="1600"/>
              <a:t>Define each of these 5 words in this section: </a:t>
            </a:r>
            <a:r>
              <a:rPr b="1" dirty="0" lang="en-US" smtClean="0" sz="1600"/>
              <a:t>(tepees, lodges, moccasins, nomad, travois)</a:t>
            </a:r>
            <a:r>
              <a:rPr dirty="0" lang="en-US" smtClean="0" sz="1600"/>
              <a:t>. We will categorize later. Do this in the Social Studies section of your binder. </a:t>
            </a:r>
          </a:p>
          <a:p>
            <a:pPr indent="-342900" marL="342900"/>
            <a:r>
              <a:rPr dirty="0" lang="en-US" smtClean="0" sz="1600"/>
              <a:t>In the Social Studies section of your binder, copy and answer these questions using complete sentences:</a:t>
            </a:r>
          </a:p>
          <a:p>
            <a:pPr indent="-285750" lvl="1" marL="742950"/>
            <a:r>
              <a:rPr dirty="0" lang="en-US" smtClean="0" sz="1400"/>
              <a:t>In what kinds of shelters did the Mandans and the Kiowas live?</a:t>
            </a:r>
          </a:p>
          <a:p>
            <a:pPr indent="-285750" lvl="1" marL="742950"/>
            <a:r>
              <a:rPr dirty="0" lang="en-US" smtClean="0" sz="1400"/>
              <a:t>How did the Mandans and the Kiowas use the resources that were found in their environment?</a:t>
            </a:r>
          </a:p>
        </p:txBody>
      </p:sp>
      <p:sp>
        <p:nvSpPr>
          <p:cNvPr id="191" name="Text Box 191"/>
          <p:cNvSpPr>
            <a:spLocks/>
          </p:cNvSpPr>
          <p:nvPr/>
        </p:nvSpPr>
        <p:spPr>
          <a:xfrm>
            <a:off x="8074025" y="6583362"/>
            <a:ext cx="1069975" cy="274637"/>
          </a:xfrm>
          <a:prstGeom prst="rect">
            <a:avLst/>
          </a:prstGeom>
          <a:noFill/>
          <a:ln>
            <a:noFill/>
          </a:ln>
        </p:spPr>
        <p:txBody>
          <a:bodyPr anchor="t" numCol="1" wrap="none">
            <a:spAutoFit/>
          </a:bodyPr>
          <a:lstStyle/>
          <a:p>
            <a:pPr indent="0" marL="0"/>
            <a:r>
              <a:rPr dirty="0" lang="en-US" smtClean="0" sz="1200">
                <a:latin charset="0" pitchFamily="34" typeface="Century Gothic"/>
              </a:rPr>
              <a:t>Great Plains</a:t>
            </a:r>
          </a:p>
        </p:txBody>
      </p:sp>
      <p:pic>
        <p:nvPicPr>
          <p:cNvPr id="192" name="Picture 192">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 Box 194"/>
          <p:cNvSpPr>
            <a:spLocks/>
          </p:cNvSpPr>
          <p:nvPr>
            <p:ph idx="10" sz="half" type="dt"/>
          </p:nvPr>
        </p:nvSpPr>
        <p:spPr/>
      </p:sp>
      <p:sp>
        <p:nvSpPr>
          <p:cNvPr id="195" name="Text Box 195"/>
          <p:cNvSpPr>
            <a:spLocks/>
          </p:cNvSpPr>
          <p:nvPr>
            <p:ph idx="11" sz="quarter" type="ftr"/>
          </p:nvPr>
        </p:nvSpPr>
        <p:spPr/>
        <p:txBody>
          <a:bodyPr numCol="1"/>
          <a:lstStyle/>
          <a:p>
            <a:pPr algn="ctr"/>
          </a:p>
        </p:txBody>
      </p:sp>
      <p:sp>
        <p:nvSpPr>
          <p:cNvPr id="196" name="Text Box 196"/>
          <p:cNvSpPr>
            <a:spLocks/>
          </p:cNvSpPr>
          <p:nvPr>
            <p:ph type="title"/>
          </p:nvPr>
        </p:nvSpPr>
        <p:spPr>
          <a:xfrm>
            <a:off x="685800" y="228600"/>
            <a:ext cx="7772400" cy="1143000"/>
          </a:xfrm>
          <a:prstGeom prst="rect">
            <a:avLst/>
          </a:prstGeom>
        </p:spPr>
        <p:txBody>
          <a:bodyPr numCol="1"/>
          <a:lstStyle/>
          <a:p>
            <a:r>
              <a:t>Eastern Woodlands</a:t>
            </a:r>
          </a:p>
        </p:txBody>
      </p:sp>
      <p:sp>
        <p:nvSpPr>
          <p:cNvPr id="197" name="Text Box 197"/>
          <p:cNvSpPr>
            <a:spLocks/>
          </p:cNvSpPr>
          <p:nvPr>
            <p:ph idx="1" type="body"/>
          </p:nvPr>
        </p:nvSpPr>
        <p:spPr>
          <a:xfrm>
            <a:off x="685800" y="3429000"/>
            <a:ext cx="7772400" cy="2590800"/>
          </a:xfrm>
          <a:prstGeom prst="rect">
            <a:avLst/>
          </a:prstGeom>
        </p:spPr>
        <p:txBody>
          <a:bodyPr numCol="1"/>
          <a:lstStyle/>
          <a:p>
            <a:pPr indent="-342900" marL="342900">
              <a:lnSpc>
                <a:spcPct val="90000"/>
              </a:lnSpc>
            </a:pPr>
            <a:r>
              <a:rPr dirty="0" lang="en-US" smtClean="0" sz="2000"/>
              <a:t>The Eastern Woodlands region covered the east coast of what is today known as the United States, west to the Mississippi River.  It also included parts of southern California.</a:t>
            </a:r>
          </a:p>
          <a:p>
            <a:pPr indent="-342900" marL="342900">
              <a:lnSpc>
                <a:spcPct val="90000"/>
              </a:lnSpc>
            </a:pPr>
            <a:r>
              <a:rPr dirty="0" lang="en-US" smtClean="0" sz="2000"/>
              <a:t>The Indians in the Eastern Woodlands lived east of the Plains. </a:t>
            </a:r>
          </a:p>
          <a:p>
            <a:pPr indent="-342900" marL="342900">
              <a:lnSpc>
                <a:spcPct val="90000"/>
              </a:lnSpc>
            </a:pPr>
            <a:r>
              <a:rPr dirty="0" lang="en-US" smtClean="0" sz="2000"/>
              <a:t>These Indians, like the others depended on the  natural resources around them for all of their basic needs. </a:t>
            </a:r>
          </a:p>
          <a:p>
            <a:pPr indent="-342900" marL="342900">
              <a:lnSpc>
                <a:spcPct val="90000"/>
              </a:lnSpc>
            </a:pPr>
            <a:r>
              <a:rPr dirty="0" lang="en-US" smtClean="0" sz="2000"/>
              <a:t>Because these Indians lived in the forests, they were called the Eastern Woodland Indians.  </a:t>
            </a:r>
          </a:p>
          <a:p>
            <a:pPr indent="-342900" marL="342900">
              <a:lnSpc>
                <a:spcPct val="90000"/>
              </a:lnSpc>
            </a:pPr>
            <a:endParaRPr dirty="0" lang="en-US" smtClean="0" sz="2000"/>
          </a:p>
        </p:txBody>
      </p:sp>
      <p:sp>
        <p:nvSpPr>
          <p:cNvPr id="198" name="Text Box 198"/>
          <p:cNvSpPr>
            <a:spLocks/>
          </p:cNvSpPr>
          <p:nvPr/>
        </p:nvSpPr>
        <p:spPr>
          <a:xfrm>
            <a:off x="7539037" y="6583362"/>
            <a:ext cx="1604962" cy="274637"/>
          </a:xfrm>
          <a:prstGeom prst="rect">
            <a:avLst/>
          </a:prstGeom>
          <a:noFill/>
          <a:ln>
            <a:noFill/>
          </a:ln>
        </p:spPr>
        <p:txBody>
          <a:bodyPr anchor="t" numCol="1" wrap="none">
            <a:spAutoFit/>
          </a:bodyPr>
          <a:lstStyle/>
          <a:p>
            <a:pPr indent="0" marL="0"/>
            <a:r>
              <a:rPr dirty="0" lang="en-US" smtClean="0" sz="1200">
                <a:latin charset="0" pitchFamily="34" typeface="Century Gothic"/>
              </a:rPr>
              <a:t>Eastern Woodlands</a:t>
            </a:r>
          </a:p>
        </p:txBody>
      </p:sp>
      <p:sp>
        <p:nvSpPr>
          <p:cNvPr id="199" name="Text Box 199"/>
          <p:cNvSpPr>
            <a:spLocks/>
          </p:cNvSpPr>
          <p:nvPr/>
        </p:nvSpPr>
        <p:spPr>
          <a:xfrm>
            <a:off x="3489325" y="2697162"/>
            <a:ext cx="9144000" cy="0"/>
          </a:xfrm>
          <a:prstGeom prst="rect">
            <a:avLst/>
          </a:prstGeom>
          <a:noFill/>
          <a:ln>
            <a:noFill/>
          </a:ln>
        </p:spPr>
      </p:sp>
      <p:pic>
        <p:nvPicPr>
          <p:cNvPr id="200" name="Picture 200"/>
          <p:cNvPicPr>
            <a:picLocks/>
          </p:cNvPicPr>
          <p:nvPr/>
        </p:nvPicPr>
        <p:blipFill>
          <a:blip r:embed="rId2"/>
          <a:stretch/>
        </p:blipFill>
        <p:spPr>
          <a:xfrm>
            <a:off x="3200400" y="1295400"/>
            <a:ext cx="2743200" cy="2057400"/>
          </a:xfrm>
          <a:prstGeom prst="rect">
            <a:avLst/>
          </a:prstGeom>
          <a:noFill/>
        </p:spPr>
      </p:pic>
      <p:pic>
        <p:nvPicPr>
          <p:cNvPr id="202" name="Picture 202">
            <a:hlinkClick/>
          </p:cNvPr>
          <p:cNvPicPr>
            <a:picLocks noChangeAspect="1"/>
          </p:cNvPicPr>
          <p:nvPr/>
        </p:nvPicPr>
        <p:blipFill>
          <a:blip r:embed="rId3"/>
          <a:stretch/>
        </p:blipFill>
        <p:spPr>
          <a:xfrm>
            <a:off x="4800600" y="6172200"/>
            <a:ext cx="647700" cy="685800"/>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 Box 204"/>
          <p:cNvSpPr>
            <a:spLocks/>
          </p:cNvSpPr>
          <p:nvPr>
            <p:ph idx="10" sz="half" type="dt"/>
          </p:nvPr>
        </p:nvSpPr>
        <p:spPr/>
      </p:sp>
      <p:sp>
        <p:nvSpPr>
          <p:cNvPr id="205" name="Text Box 205"/>
          <p:cNvSpPr>
            <a:spLocks/>
          </p:cNvSpPr>
          <p:nvPr>
            <p:ph idx="11" sz="quarter" type="ftr"/>
          </p:nvPr>
        </p:nvSpPr>
        <p:spPr/>
        <p:txBody>
          <a:bodyPr numCol="1"/>
          <a:lstStyle/>
          <a:p>
            <a:pPr algn="ctr"/>
          </a:p>
        </p:txBody>
      </p:sp>
      <p:sp>
        <p:nvSpPr>
          <p:cNvPr id="206" name="Text Box 206"/>
          <p:cNvSpPr>
            <a:spLocks/>
          </p:cNvSpPr>
          <p:nvPr>
            <p:ph type="title"/>
          </p:nvPr>
        </p:nvSpPr>
        <p:spPr>
          <a:xfrm>
            <a:off x="685800" y="0"/>
            <a:ext cx="7772400" cy="1143000"/>
          </a:xfrm>
          <a:prstGeom prst="rect">
            <a:avLst/>
          </a:prstGeom>
        </p:spPr>
        <p:txBody>
          <a:bodyPr numCol="1"/>
          <a:lstStyle/>
          <a:p>
            <a:r>
              <a:t>The Iroquois</a:t>
            </a:r>
          </a:p>
        </p:txBody>
      </p:sp>
      <p:sp>
        <p:nvSpPr>
          <p:cNvPr id="207" name="Text Box 207"/>
          <p:cNvSpPr>
            <a:spLocks/>
          </p:cNvSpPr>
          <p:nvPr>
            <p:ph idx="1" type="body"/>
          </p:nvPr>
        </p:nvSpPr>
        <p:spPr>
          <a:xfrm>
            <a:off x="685800" y="1981200"/>
            <a:ext cx="7772400" cy="4114800"/>
          </a:xfrm>
          <a:prstGeom prst="rect">
            <a:avLst/>
          </a:prstGeom>
        </p:spPr>
        <p:txBody>
          <a:bodyPr numCol="1"/>
          <a:lstStyle/>
          <a:p>
            <a:endParaRPr/>
          </a:p>
        </p:txBody>
      </p:sp>
      <p:sp>
        <p:nvSpPr>
          <p:cNvPr id="208" name="Text Box 208"/>
          <p:cNvSpPr>
            <a:spLocks/>
          </p:cNvSpPr>
          <p:nvPr/>
        </p:nvSpPr>
        <p:spPr>
          <a:xfrm>
            <a:off x="7539037" y="6583362"/>
            <a:ext cx="1604962" cy="274637"/>
          </a:xfrm>
          <a:prstGeom prst="rect">
            <a:avLst/>
          </a:prstGeom>
          <a:noFill/>
          <a:ln>
            <a:noFill/>
          </a:ln>
        </p:spPr>
        <p:txBody>
          <a:bodyPr anchor="t" numCol="1" wrap="none">
            <a:spAutoFit/>
          </a:bodyPr>
          <a:lstStyle/>
          <a:p>
            <a:pPr indent="0" marL="0"/>
            <a:r>
              <a:rPr dirty="0" lang="en-US" smtClean="0" sz="1200">
                <a:latin charset="0" pitchFamily="34" typeface="Century Gothic"/>
              </a:rPr>
              <a:t>Eastern Woodlands</a:t>
            </a:r>
          </a:p>
        </p:txBody>
      </p:sp>
      <p:sp>
        <p:nvSpPr>
          <p:cNvPr id="209" name="Text Box 209"/>
          <p:cNvSpPr>
            <a:spLocks/>
          </p:cNvSpPr>
          <p:nvPr/>
        </p:nvSpPr>
        <p:spPr>
          <a:xfrm>
            <a:off x="457200" y="1219200"/>
            <a:ext cx="3810000" cy="5257800"/>
          </a:xfrm>
          <a:prstGeom prst="rect">
            <a:avLst/>
          </a:prstGeom>
          <a:noFill/>
          <a:ln>
            <a:noFill/>
          </a:ln>
        </p:spPr>
        <p:txBody>
          <a:bodyPr numCol="1"/>
          <a:lstStyle/>
          <a:p>
            <a:pPr indent="-342900" marL="342900">
              <a:lnSpc>
                <a:spcPct val="90000"/>
              </a:lnSpc>
              <a:spcBef>
                <a:spcPct val="20000"/>
              </a:spcBef>
              <a:buFontTx/>
              <a:buChar char="•"/>
            </a:pPr>
            <a:r>
              <a:rPr dirty="0" lang="en-US" smtClean="0" sz="1800">
                <a:latin charset="0" pitchFamily="34" typeface="Century Gothic"/>
              </a:rPr>
              <a:t>The Iroquois were not one tribe, but a group of five tribes that lived near each other and spoke similar languages.</a:t>
            </a:r>
          </a:p>
          <a:p>
            <a:pPr indent="-342900" marL="342900">
              <a:lnSpc>
                <a:spcPct val="90000"/>
              </a:lnSpc>
              <a:spcBef>
                <a:spcPct val="20000"/>
              </a:spcBef>
              <a:buFontTx/>
              <a:buChar char="•"/>
            </a:pPr>
            <a:r>
              <a:rPr dirty="0" lang="en-US" smtClean="0" sz="1800">
                <a:latin charset="0" pitchFamily="34" typeface="Century Gothic"/>
              </a:rPr>
              <a:t>The five Iroquois were the Seneca, Cayuga, Onondaga, Oneida, and Mohawk.</a:t>
            </a:r>
          </a:p>
          <a:p>
            <a:pPr indent="-342900" marL="342900">
              <a:lnSpc>
                <a:spcPct val="90000"/>
              </a:lnSpc>
              <a:spcBef>
                <a:spcPct val="20000"/>
              </a:spcBef>
              <a:buFontTx/>
              <a:buChar char="•"/>
            </a:pPr>
            <a:r>
              <a:rPr dirty="0" lang="en-US" smtClean="0" sz="1800">
                <a:latin charset="0" pitchFamily="34" typeface="Century Gothic"/>
              </a:rPr>
              <a:t>The Iroquois tribes fought with each other and their neighbors, the Algonquin.  In the beginning they fought over land.  Then later, the Iroquois fought for revenge.</a:t>
            </a:r>
          </a:p>
        </p:txBody>
      </p:sp>
      <p:sp>
        <p:nvSpPr>
          <p:cNvPr id="210" name="Text Box 210"/>
          <p:cNvSpPr>
            <a:spLocks/>
          </p:cNvSpPr>
          <p:nvPr/>
        </p:nvSpPr>
        <p:spPr>
          <a:xfrm>
            <a:off x="4724400" y="1295400"/>
            <a:ext cx="3810000" cy="5181600"/>
          </a:xfrm>
          <a:prstGeom prst="rect">
            <a:avLst/>
          </a:prstGeom>
          <a:noFill/>
          <a:ln>
            <a:noFill/>
          </a:ln>
        </p:spPr>
        <p:txBody>
          <a:bodyPr numCol="1"/>
          <a:lstStyle/>
          <a:p>
            <a:endParaRPr/>
          </a:p>
        </p:txBody>
      </p:sp>
      <p:sp>
        <p:nvSpPr>
          <p:cNvPr id="211" name="Text Box 211"/>
          <p:cNvSpPr>
            <a:spLocks/>
          </p:cNvSpPr>
          <p:nvPr/>
        </p:nvSpPr>
        <p:spPr>
          <a:xfrm>
            <a:off x="4876800" y="1219200"/>
            <a:ext cx="3810000" cy="5257800"/>
          </a:xfrm>
          <a:prstGeom prst="rect">
            <a:avLst/>
          </a:prstGeom>
          <a:noFill/>
          <a:ln>
            <a:noFill/>
          </a:ln>
        </p:spPr>
        <p:txBody>
          <a:bodyPr numCol="1"/>
          <a:lstStyle/>
          <a:p>
            <a:pPr indent="-342900" marL="342900">
              <a:lnSpc>
                <a:spcPct val="90000"/>
              </a:lnSpc>
              <a:spcBef>
                <a:spcPct val="20000"/>
              </a:spcBef>
              <a:buFontTx/>
              <a:buChar char="•"/>
            </a:pPr>
            <a:r>
              <a:rPr dirty="0" lang="en-US" smtClean="0" sz="1800">
                <a:latin charset="0" pitchFamily="34" typeface="Century Gothic"/>
              </a:rPr>
              <a:t>In 1570, the five tribes formed the </a:t>
            </a:r>
            <a:r>
              <a:rPr b="1" dirty="0" lang="en-US" smtClean="0" sz="1800" u="sng">
                <a:latin charset="0" pitchFamily="34" typeface="Century Gothic"/>
              </a:rPr>
              <a:t>Iroquois league</a:t>
            </a:r>
            <a:r>
              <a:rPr dirty="0" lang="en-US" smtClean="0" sz="1800">
                <a:latin charset="0" pitchFamily="34" typeface="Century Gothic"/>
              </a:rPr>
              <a:t>. This league was formed because the Indians were tired of fighting and wanted to work together.   </a:t>
            </a:r>
          </a:p>
          <a:p>
            <a:pPr indent="-342900" marL="342900">
              <a:lnSpc>
                <a:spcPct val="90000"/>
              </a:lnSpc>
              <a:spcBef>
                <a:spcPct val="20000"/>
              </a:spcBef>
              <a:buFontTx/>
              <a:buChar char="•"/>
            </a:pPr>
            <a:r>
              <a:rPr dirty="0" lang="en-US" smtClean="0" sz="1800">
                <a:latin charset="0" pitchFamily="34" typeface="Century Gothic"/>
              </a:rPr>
              <a:t>Each tribe made their own laws, except for matters that were important to all the tribes, like trading.</a:t>
            </a:r>
          </a:p>
          <a:p>
            <a:pPr indent="-342900" marL="342900">
              <a:lnSpc>
                <a:spcPct val="90000"/>
              </a:lnSpc>
              <a:spcBef>
                <a:spcPct val="20000"/>
              </a:spcBef>
              <a:buFontTx/>
              <a:buChar char="•"/>
            </a:pPr>
            <a:r>
              <a:rPr dirty="0" lang="en-US" smtClean="0" sz="1800">
                <a:latin charset="0" pitchFamily="34" typeface="Century Gothic"/>
              </a:rPr>
              <a:t>The Iroquois lived in </a:t>
            </a:r>
            <a:r>
              <a:rPr b="1" dirty="0" lang="en-US" smtClean="0" sz="1800" u="sng">
                <a:latin charset="0" pitchFamily="34" typeface="Century Gothic"/>
              </a:rPr>
              <a:t>longhouses</a:t>
            </a:r>
            <a:r>
              <a:rPr dirty="0" lang="en-US" smtClean="0" sz="1800">
                <a:latin charset="0" pitchFamily="34" typeface="Century Gothic"/>
              </a:rPr>
              <a:t>.  Longhouses were wooden framed houses with many families living together. </a:t>
            </a:r>
          </a:p>
          <a:p>
            <a:pPr indent="-342900" marL="342900">
              <a:lnSpc>
                <a:spcPct val="90000"/>
              </a:lnSpc>
              <a:spcBef>
                <a:spcPct val="20000"/>
              </a:spcBef>
              <a:buFontTx/>
              <a:buChar char="•"/>
            </a:pPr>
            <a:r>
              <a:rPr dirty="0" lang="en-US" smtClean="0" sz="1800">
                <a:latin charset="0" pitchFamily="34" typeface="Century Gothic"/>
              </a:rPr>
              <a:t>The Iroquois often used </a:t>
            </a:r>
            <a:r>
              <a:rPr b="1" dirty="0" lang="en-US" smtClean="0" sz="1800" u="sng">
                <a:latin charset="0" pitchFamily="34" typeface="Century Gothic"/>
              </a:rPr>
              <a:t>legends</a:t>
            </a:r>
            <a:r>
              <a:rPr dirty="0" lang="en-US" smtClean="0" sz="1800">
                <a:latin charset="0" pitchFamily="34" typeface="Century Gothic"/>
              </a:rPr>
              <a:t>, or stories handed down over time, to explain the past. </a:t>
            </a:r>
          </a:p>
        </p:txBody>
      </p:sp>
      <p:pic>
        <p:nvPicPr>
          <p:cNvPr id="212" name="Picture 212">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 Box 214"/>
          <p:cNvSpPr>
            <a:spLocks/>
          </p:cNvSpPr>
          <p:nvPr>
            <p:ph idx="10" sz="half" type="dt"/>
          </p:nvPr>
        </p:nvSpPr>
        <p:spPr/>
      </p:sp>
      <p:sp>
        <p:nvSpPr>
          <p:cNvPr id="215" name="Text Box 215"/>
          <p:cNvSpPr>
            <a:spLocks/>
          </p:cNvSpPr>
          <p:nvPr>
            <p:ph idx="11" sz="quarter" type="ftr"/>
          </p:nvPr>
        </p:nvSpPr>
        <p:spPr/>
        <p:txBody>
          <a:bodyPr numCol="1"/>
          <a:lstStyle/>
          <a:p>
            <a:pPr algn="ctr"/>
          </a:p>
        </p:txBody>
      </p:sp>
      <p:sp>
        <p:nvSpPr>
          <p:cNvPr id="216" name="Text Box 216"/>
          <p:cNvSpPr>
            <a:spLocks/>
          </p:cNvSpPr>
          <p:nvPr>
            <p:ph type="title"/>
          </p:nvPr>
        </p:nvSpPr>
        <p:spPr>
          <a:xfrm>
            <a:off x="685800" y="0"/>
            <a:ext cx="7772400" cy="1143000"/>
          </a:xfrm>
          <a:prstGeom prst="rect">
            <a:avLst/>
          </a:prstGeom>
        </p:spPr>
        <p:txBody>
          <a:bodyPr numCol="1"/>
          <a:lstStyle/>
          <a:p>
            <a:r>
              <a:t>The Cherokees</a:t>
            </a:r>
          </a:p>
        </p:txBody>
      </p:sp>
      <p:sp>
        <p:nvSpPr>
          <p:cNvPr id="217" name="Text Box 217"/>
          <p:cNvSpPr>
            <a:spLocks/>
          </p:cNvSpPr>
          <p:nvPr>
            <p:ph idx="1" sz="half" type="body"/>
          </p:nvPr>
        </p:nvSpPr>
        <p:spPr>
          <a:xfrm>
            <a:off x="457200" y="1219200"/>
            <a:ext cx="3810000" cy="52578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pPr>
            <a:r>
              <a:rPr dirty="0" lang="en-US" smtClean="0" sz="1800"/>
              <a:t>The Cherokees lived in the river valleys of the Southern Appalachian Mountains.</a:t>
            </a:r>
          </a:p>
          <a:p>
            <a:pPr>
              <a:lnSpc>
                <a:spcPct val="90000"/>
              </a:lnSpc>
            </a:pPr>
            <a:r>
              <a:rPr dirty="0" lang="en-US" smtClean="0" sz="1800"/>
              <a:t>Cherokees were farmers and hunters.</a:t>
            </a:r>
          </a:p>
          <a:p>
            <a:pPr lvl="1">
              <a:lnSpc>
                <a:spcPct val="90000"/>
              </a:lnSpc>
            </a:pPr>
            <a:r>
              <a:rPr dirty="0" lang="en-US" smtClean="0" sz="1600"/>
              <a:t>They grew corn, beans, squash, pumpkins, sunflowers, and tobacco.</a:t>
            </a:r>
          </a:p>
          <a:p>
            <a:pPr lvl="1">
              <a:lnSpc>
                <a:spcPct val="90000"/>
              </a:lnSpc>
            </a:pPr>
            <a:r>
              <a:rPr dirty="0" lang="en-US" smtClean="0" sz="1600"/>
              <a:t>They hunted squirrel, rabbit, turkey, bear, and deer.</a:t>
            </a:r>
          </a:p>
          <a:p>
            <a:pPr>
              <a:lnSpc>
                <a:spcPct val="90000"/>
              </a:lnSpc>
            </a:pPr>
            <a:r>
              <a:rPr dirty="0" lang="en-US" smtClean="0" sz="1800"/>
              <a:t>Cherokee families had two houses covered with earth.</a:t>
            </a:r>
          </a:p>
          <a:p>
            <a:pPr lvl="1">
              <a:lnSpc>
                <a:spcPct val="90000"/>
              </a:lnSpc>
            </a:pPr>
            <a:r>
              <a:rPr dirty="0" lang="en-US" smtClean="0" sz="1600"/>
              <a:t>Their summer house was a larger, box shaped house covered with grass or clay walls, and bark roofs.</a:t>
            </a:r>
          </a:p>
          <a:p>
            <a:pPr>
              <a:lnSpc>
                <a:spcPct val="90000"/>
              </a:lnSpc>
            </a:pPr>
            <a:r>
              <a:rPr dirty="0" lang="en-US" smtClean="0" sz="1800"/>
              <a:t>Several families of the same clans shared the same house. </a:t>
            </a:r>
          </a:p>
        </p:txBody>
      </p:sp>
      <p:sp>
        <p:nvSpPr>
          <p:cNvPr id="218" name="Text Box 218"/>
          <p:cNvSpPr>
            <a:spLocks/>
          </p:cNvSpPr>
          <p:nvPr>
            <p:ph idx="2" sz="half" type="body"/>
          </p:nvPr>
        </p:nvSpPr>
        <p:spPr>
          <a:xfrm>
            <a:off x="4724400" y="1295400"/>
            <a:ext cx="3810000" cy="51816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endParaRPr dirty="0" lang="en-US" smtClean="0" sz="2000"/>
          </a:p>
        </p:txBody>
      </p:sp>
      <p:sp>
        <p:nvSpPr>
          <p:cNvPr id="219" name="Text Box 219"/>
          <p:cNvSpPr>
            <a:spLocks/>
          </p:cNvSpPr>
          <p:nvPr/>
        </p:nvSpPr>
        <p:spPr>
          <a:xfrm>
            <a:off x="7539037" y="6583362"/>
            <a:ext cx="1604962" cy="274637"/>
          </a:xfrm>
          <a:prstGeom prst="rect">
            <a:avLst/>
          </a:prstGeom>
          <a:noFill/>
          <a:ln>
            <a:noFill/>
          </a:ln>
        </p:spPr>
        <p:txBody>
          <a:bodyPr anchor="t" numCol="1" wrap="none">
            <a:spAutoFit/>
          </a:bodyPr>
          <a:lstStyle/>
          <a:p>
            <a:pPr indent="0" marL="0"/>
            <a:r>
              <a:rPr dirty="0" lang="en-US" smtClean="0" sz="1200">
                <a:latin charset="0" pitchFamily="34" typeface="Century Gothic"/>
              </a:rPr>
              <a:t>Eastern Woodlands</a:t>
            </a:r>
          </a:p>
        </p:txBody>
      </p:sp>
      <p:sp>
        <p:nvSpPr>
          <p:cNvPr id="220" name="Text Box 220"/>
          <p:cNvSpPr>
            <a:spLocks/>
          </p:cNvSpPr>
          <p:nvPr/>
        </p:nvSpPr>
        <p:spPr>
          <a:xfrm>
            <a:off x="4953000" y="1219200"/>
            <a:ext cx="3810000" cy="5257800"/>
          </a:xfrm>
          <a:prstGeom prst="rect">
            <a:avLst/>
          </a:prstGeom>
          <a:noFill/>
          <a:ln>
            <a:noFill/>
          </a:ln>
        </p:spPr>
        <p:txBody>
          <a:bodyPr numCol="1"/>
          <a:lstStyle/>
          <a:p>
            <a:pPr indent="-342900" marL="342900">
              <a:spcBef>
                <a:spcPct val="20000"/>
              </a:spcBef>
              <a:buFontTx/>
              <a:buChar char="•"/>
            </a:pPr>
            <a:r>
              <a:rPr dirty="0" lang="en-US" smtClean="0" sz="1800">
                <a:latin charset="0" pitchFamily="34" typeface="Century Gothic"/>
              </a:rPr>
              <a:t>The Cherokees built villages of 300 or 400 houses clustered together.</a:t>
            </a:r>
          </a:p>
          <a:p>
            <a:pPr indent="-342900" marL="342900">
              <a:spcBef>
                <a:spcPct val="20000"/>
              </a:spcBef>
              <a:buFontTx/>
              <a:buChar char="•"/>
            </a:pPr>
            <a:r>
              <a:rPr dirty="0" lang="en-US" smtClean="0" sz="1800">
                <a:latin charset="0" pitchFamily="34" typeface="Century Gothic"/>
              </a:rPr>
              <a:t>At the center of each village was an open square with a temple built on a flat topped mound.</a:t>
            </a:r>
          </a:p>
          <a:p>
            <a:pPr indent="-342900" marL="342900">
              <a:spcBef>
                <a:spcPct val="20000"/>
              </a:spcBef>
              <a:buFontTx/>
              <a:buChar char="•"/>
            </a:pPr>
            <a:r>
              <a:rPr dirty="0" lang="en-US" smtClean="0" sz="1800">
                <a:latin charset="0" pitchFamily="34" typeface="Century Gothic"/>
              </a:rPr>
              <a:t>Each Cherokee Village had its own Chief.  But the villages belonged to larger Cherokee Confederation.  </a:t>
            </a:r>
          </a:p>
        </p:txBody>
      </p:sp>
      <p:pic>
        <p:nvPicPr>
          <p:cNvPr id="221" name="Picture 221">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 Box 223"/>
          <p:cNvSpPr>
            <a:spLocks/>
          </p:cNvSpPr>
          <p:nvPr>
            <p:ph idx="10" sz="half" type="dt"/>
          </p:nvPr>
        </p:nvSpPr>
        <p:spPr/>
      </p:sp>
      <p:sp>
        <p:nvSpPr>
          <p:cNvPr id="224" name="Text Box 224"/>
          <p:cNvSpPr>
            <a:spLocks/>
          </p:cNvSpPr>
          <p:nvPr>
            <p:ph idx="11" sz="quarter" type="ftr"/>
          </p:nvPr>
        </p:nvSpPr>
        <p:spPr/>
        <p:txBody>
          <a:bodyPr numCol="1"/>
          <a:lstStyle/>
          <a:p>
            <a:pPr algn="ctr"/>
          </a:p>
        </p:txBody>
      </p:sp>
      <p:sp>
        <p:nvSpPr>
          <p:cNvPr id="225" name="Text Box 225"/>
          <p:cNvSpPr>
            <a:spLocks/>
          </p:cNvSpPr>
          <p:nvPr>
            <p:ph type="title"/>
          </p:nvPr>
        </p:nvSpPr>
        <p:spPr>
          <a:xfrm>
            <a:off x="685800" y="609600"/>
            <a:ext cx="7772400" cy="1143000"/>
          </a:xfrm>
          <a:prstGeom prst="rect">
            <a:avLst/>
          </a:prstGeom>
        </p:spPr>
        <p:txBody>
          <a:bodyPr numCol="1"/>
          <a:lstStyle/>
          <a:p>
            <a:r>
              <a:t>Website of Interest:</a:t>
            </a:r>
            <a:br>
              <a:rPr/>
            </a:br>
            <a:r>
              <a:t>Eastern Woodlands</a:t>
            </a:r>
          </a:p>
        </p:txBody>
      </p:sp>
      <p:sp>
        <p:nvSpPr>
          <p:cNvPr id="226" name="Text Box 226"/>
          <p:cNvSpPr>
            <a:spLocks/>
          </p:cNvSpPr>
          <p:nvPr>
            <p:ph idx="1" type="body"/>
          </p:nvPr>
        </p:nvSpPr>
        <p:spPr>
          <a:xfrm>
            <a:off x="685800" y="1981200"/>
            <a:ext cx="7772400" cy="4114800"/>
          </a:xfrm>
          <a:prstGeom prst="rect">
            <a:avLst/>
          </a:prstGeom>
        </p:spPr>
        <p:txBody>
          <a:bodyPr numCol="1"/>
          <a:lstStyle/>
          <a:p>
            <a:r>
              <a:rPr>
                <a:hlinkClick r:id="rId2"/>
              </a:rPr>
              <a:t>Eastern Woodland Indians</a:t>
            </a:r>
          </a:p>
          <a:p>
            <a:r>
              <a:rPr>
                <a:hlinkClick r:id="rId3"/>
              </a:rPr>
              <a:t>Longhouses and Wigwams</a:t>
            </a:r>
            <a:endParaRPr/>
          </a:p>
          <a:p>
            <a:r>
              <a:rPr>
                <a:hlinkClick r:id="rId4"/>
              </a:rPr>
              <a:t>Cherokees</a:t>
            </a:r>
            <a:endParaRPr/>
          </a:p>
          <a:p>
            <a:r>
              <a:rPr>
                <a:hlinkClick r:id="rId5"/>
              </a:rPr>
              <a:t>Legends</a:t>
            </a:r>
          </a:p>
        </p:txBody>
      </p:sp>
      <p:sp>
        <p:nvSpPr>
          <p:cNvPr id="227" name="Text Box 227"/>
          <p:cNvSpPr>
            <a:spLocks/>
          </p:cNvSpPr>
          <p:nvPr/>
        </p:nvSpPr>
        <p:spPr>
          <a:xfrm>
            <a:off x="7539037" y="6583362"/>
            <a:ext cx="1604962" cy="274637"/>
          </a:xfrm>
          <a:prstGeom prst="rect">
            <a:avLst/>
          </a:prstGeom>
          <a:noFill/>
          <a:ln>
            <a:noFill/>
          </a:ln>
        </p:spPr>
        <p:txBody>
          <a:bodyPr anchor="t" numCol="1" wrap="none">
            <a:spAutoFit/>
          </a:bodyPr>
          <a:lstStyle/>
          <a:p>
            <a:pPr indent="0" marL="0"/>
            <a:r>
              <a:rPr dirty="0" lang="en-US" smtClean="0" sz="1200">
                <a:latin charset="0" pitchFamily="34" typeface="Century Gothic"/>
              </a:rPr>
              <a:t>Eastern Woodlands</a:t>
            </a:r>
          </a:p>
        </p:txBody>
      </p:sp>
      <p:pic>
        <p:nvPicPr>
          <p:cNvPr id="228" name="Picture 228">
            <a:hlinkClick/>
          </p:cNvPr>
          <p:cNvPicPr>
            <a:picLocks noChangeAspect="1"/>
          </p:cNvPicPr>
          <p:nvPr/>
        </p:nvPicPr>
        <p:blipFill>
          <a:blip r:embed="rId6"/>
          <a:stretch/>
        </p:blipFill>
        <p:spPr>
          <a:xfrm>
            <a:off x="4191000" y="5715000"/>
            <a:ext cx="863600" cy="914400"/>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 Box 230"/>
          <p:cNvSpPr>
            <a:spLocks/>
          </p:cNvSpPr>
          <p:nvPr>
            <p:ph idx="10" sz="half" type="dt"/>
          </p:nvPr>
        </p:nvSpPr>
        <p:spPr/>
      </p:sp>
      <p:sp>
        <p:nvSpPr>
          <p:cNvPr id="231" name="Text Box 231"/>
          <p:cNvSpPr>
            <a:spLocks/>
          </p:cNvSpPr>
          <p:nvPr>
            <p:ph idx="11" sz="quarter" type="ftr"/>
          </p:nvPr>
        </p:nvSpPr>
        <p:spPr/>
        <p:txBody>
          <a:bodyPr numCol="1"/>
          <a:lstStyle/>
          <a:p>
            <a:pPr algn="ctr"/>
          </a:p>
        </p:txBody>
      </p:sp>
      <p:sp>
        <p:nvSpPr>
          <p:cNvPr id="232" name="Text Box 232"/>
          <p:cNvSpPr>
            <a:spLocks/>
          </p:cNvSpPr>
          <p:nvPr>
            <p:ph type="title"/>
          </p:nvPr>
        </p:nvSpPr>
        <p:spPr>
          <a:xfrm>
            <a:off x="685800" y="609600"/>
            <a:ext cx="7772400" cy="1143000"/>
          </a:xfrm>
          <a:prstGeom prst="rect">
            <a:avLst/>
          </a:prstGeom>
        </p:spPr>
        <p:txBody>
          <a:bodyPr numCol="1"/>
          <a:lstStyle/>
          <a:p>
            <a:pPr indent="0" marL="0"/>
            <a:r>
              <a:rPr dirty="0" lang="en-US" smtClean="0" sz="3200"/>
              <a:t>Activity Page #5:</a:t>
            </a:r>
            <a:br>
              <a:rPr dirty="0" lang="en-US" smtClean="0" sz="3200"/>
            </a:br>
            <a:r>
              <a:rPr dirty="0" lang="en-US" smtClean="0" sz="3200"/>
              <a:t>Native Americans of the </a:t>
            </a:r>
            <a:br>
              <a:rPr dirty="0" lang="en-US" smtClean="0" sz="3200"/>
            </a:br>
            <a:r>
              <a:rPr dirty="0" lang="en-US" smtClean="0" sz="3200"/>
              <a:t>Eastern Woodlands</a:t>
            </a:r>
          </a:p>
        </p:txBody>
      </p:sp>
      <p:sp>
        <p:nvSpPr>
          <p:cNvPr id="233" name="Text Box 233"/>
          <p:cNvSpPr>
            <a:spLocks/>
          </p:cNvSpPr>
          <p:nvPr>
            <p:ph idx="1" type="body"/>
          </p:nvPr>
        </p:nvSpPr>
        <p:spPr>
          <a:xfrm>
            <a:off x="685800" y="1981200"/>
            <a:ext cx="7772400" cy="4114800"/>
          </a:xfrm>
          <a:prstGeom prst="rect">
            <a:avLst/>
          </a:prstGeom>
        </p:spPr>
        <p:txBody>
          <a:bodyPr numCol="1"/>
          <a:lstStyle/>
          <a:p>
            <a:pPr indent="-342900" marL="342900"/>
            <a:r>
              <a:rPr dirty="0" lang="en-US" smtClean="0" sz="1600"/>
              <a:t>Define each of these 3 words in this section: </a:t>
            </a:r>
            <a:r>
              <a:rPr b="1" dirty="0" lang="en-US" smtClean="0" sz="1600"/>
              <a:t>(Iroquois League, longhouse, legend).</a:t>
            </a:r>
            <a:r>
              <a:rPr dirty="0" lang="en-US" smtClean="0" sz="1600"/>
              <a:t>  We will categorize later. Do this in the Social Studies section of your binder. </a:t>
            </a:r>
          </a:p>
        </p:txBody>
      </p:sp>
      <p:sp>
        <p:nvSpPr>
          <p:cNvPr id="234" name="Text Box 234"/>
          <p:cNvSpPr>
            <a:spLocks/>
          </p:cNvSpPr>
          <p:nvPr/>
        </p:nvSpPr>
        <p:spPr>
          <a:xfrm>
            <a:off x="7539037" y="6583362"/>
            <a:ext cx="1604962" cy="274637"/>
          </a:xfrm>
          <a:prstGeom prst="rect">
            <a:avLst/>
          </a:prstGeom>
          <a:noFill/>
          <a:ln>
            <a:noFill/>
          </a:ln>
        </p:spPr>
        <p:txBody>
          <a:bodyPr anchor="t" numCol="1" wrap="none">
            <a:spAutoFit/>
          </a:bodyPr>
          <a:lstStyle/>
          <a:p>
            <a:pPr indent="0" marL="0"/>
            <a:r>
              <a:rPr dirty="0" lang="en-US" smtClean="0" sz="1200">
                <a:latin charset="0" pitchFamily="34" typeface="Century Gothic"/>
              </a:rPr>
              <a:t>Eastern Woodlands</a:t>
            </a:r>
          </a:p>
        </p:txBody>
      </p:sp>
      <p:pic>
        <p:nvPicPr>
          <p:cNvPr id="235" name="Picture 235">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8"/>
          <p:cNvSpPr>
            <a:spLocks/>
          </p:cNvSpPr>
          <p:nvPr>
            <p:ph idx="10" sz="half" type="dt"/>
          </p:nvPr>
        </p:nvSpPr>
        <p:spPr/>
      </p:sp>
      <p:sp>
        <p:nvSpPr>
          <p:cNvPr id="19" name="Text Box 19"/>
          <p:cNvSpPr>
            <a:spLocks/>
          </p:cNvSpPr>
          <p:nvPr>
            <p:ph idx="11" sz="quarter" type="ftr"/>
          </p:nvPr>
        </p:nvSpPr>
        <p:spPr/>
        <p:txBody>
          <a:bodyPr numCol="1"/>
          <a:lstStyle/>
          <a:p>
            <a:pPr algn="ctr"/>
          </a:p>
        </p:txBody>
      </p:sp>
      <p:sp>
        <p:nvSpPr>
          <p:cNvPr id="20" name="Text Box 20"/>
          <p:cNvSpPr>
            <a:spLocks/>
          </p:cNvSpPr>
          <p:nvPr>
            <p:ph type="title"/>
          </p:nvPr>
        </p:nvSpPr>
        <p:spPr>
          <a:xfrm>
            <a:off x="685800" y="0"/>
            <a:ext cx="7772400" cy="1143000"/>
          </a:xfrm>
          <a:prstGeom prst="rect">
            <a:avLst/>
          </a:prstGeom>
        </p:spPr>
        <p:txBody>
          <a:bodyPr numCol="1"/>
          <a:lstStyle/>
          <a:p>
            <a:r>
              <a:t>Directions</a:t>
            </a:r>
          </a:p>
        </p:txBody>
      </p:sp>
      <p:sp>
        <p:nvSpPr>
          <p:cNvPr id="21" name="Text Box 21"/>
          <p:cNvSpPr>
            <a:spLocks/>
          </p:cNvSpPr>
          <p:nvPr>
            <p:ph idx="1" type="body"/>
          </p:nvPr>
        </p:nvSpPr>
        <p:spPr>
          <a:xfrm>
            <a:off x="685800" y="1371600"/>
            <a:ext cx="7772400" cy="4114800"/>
          </a:xfrm>
          <a:prstGeom prst="rect">
            <a:avLst/>
          </a:prstGeom>
        </p:spPr>
        <p:txBody>
          <a:bodyPr numCol="1"/>
          <a:lstStyle/>
          <a:p>
            <a:pPr indent="-342900" marL="342900">
              <a:lnSpc>
                <a:spcPct val="90000"/>
              </a:lnSpc>
            </a:pPr>
            <a:r>
              <a:rPr dirty="0" lang="en-US" smtClean="0" sz="2400"/>
              <a:t>Work through this e-book.  You need to read for understanding, not for speed.</a:t>
            </a:r>
          </a:p>
          <a:p>
            <a:pPr indent="-285750" lvl="1" marL="742950">
              <a:lnSpc>
                <a:spcPct val="90000"/>
              </a:lnSpc>
            </a:pPr>
            <a:r>
              <a:rPr dirty="0" lang="en-US" smtClean="0" sz="2000"/>
              <a:t>This is not a race.</a:t>
            </a:r>
          </a:p>
          <a:p>
            <a:pPr indent="-342900" marL="342900">
              <a:lnSpc>
                <a:spcPct val="90000"/>
              </a:lnSpc>
            </a:pPr>
            <a:r>
              <a:rPr dirty="0" lang="en-US" smtClean="0" sz="2400"/>
              <a:t>Do the activities along the way. You will find them on the activity pages. </a:t>
            </a:r>
          </a:p>
          <a:p>
            <a:pPr indent="-285750" lvl="1" marL="742950">
              <a:lnSpc>
                <a:spcPct val="90000"/>
              </a:lnSpc>
            </a:pPr>
            <a:r>
              <a:rPr dirty="0" lang="en-US" smtClean="0" sz="2000"/>
              <a:t>Be sure to do all of the parts.</a:t>
            </a:r>
          </a:p>
          <a:p>
            <a:pPr indent="-342900" marL="342900">
              <a:lnSpc>
                <a:spcPct val="90000"/>
              </a:lnSpc>
            </a:pPr>
            <a:r>
              <a:rPr dirty="0" lang="en-US" smtClean="0" sz="2400"/>
              <a:t>Help your partner. </a:t>
            </a:r>
          </a:p>
          <a:p>
            <a:pPr indent="-342900" marL="342900">
              <a:lnSpc>
                <a:spcPct val="90000"/>
              </a:lnSpc>
            </a:pPr>
            <a:r>
              <a:rPr dirty="0" lang="en-US" smtClean="0" sz="2400"/>
              <a:t>Work cooperatively.</a:t>
            </a:r>
          </a:p>
          <a:p>
            <a:pPr indent="-342900" marL="342900">
              <a:lnSpc>
                <a:spcPct val="90000"/>
              </a:lnSpc>
            </a:pPr>
            <a:r>
              <a:rPr dirty="0" lang="en-US" smtClean="0" sz="2400"/>
              <a:t>If you have a question, ask two, then you know who.</a:t>
            </a:r>
          </a:p>
          <a:p>
            <a:pPr indent="-285750" lvl="1" marL="742950">
              <a:lnSpc>
                <a:spcPct val="90000"/>
              </a:lnSpc>
            </a:pPr>
            <a:r>
              <a:rPr dirty="0" lang="en-US" smtClean="0" sz="2000"/>
              <a:t>Try to be a problem solver. </a:t>
            </a:r>
          </a:p>
        </p:txBody>
      </p:sp>
      <p:pic>
        <p:nvPicPr>
          <p:cNvPr id="22" name="Picture 22">
            <a:hlinkClick/>
          </p:cNvPr>
          <p:cNvPicPr>
            <a:picLocks noChangeAspect="1"/>
          </p:cNvPicPr>
          <p:nvPr/>
        </p:nvPicPr>
        <p:blipFill>
          <a:blip r:embed="rId2"/>
          <a:stretch/>
        </p:blipFill>
        <p:spPr>
          <a:xfrm>
            <a:off x="4191000" y="5410200"/>
            <a:ext cx="863600" cy="914400"/>
          </a:xfrm>
          <a:prstGeom prst="rect">
            <a:avLst/>
          </a:prstGeom>
          <a:noFill/>
        </p:spPr>
      </p:pic>
      <p:sp>
        <p:nvSpPr>
          <p:cNvPr id="24" name="Text Box 24"/>
          <p:cNvSpPr txBox="1">
            <a:spLocks/>
          </p:cNvSpPr>
          <p:nvPr/>
        </p:nvSpPr>
        <p:spPr>
          <a:xfrm>
            <a:off x="3048000" y="6248400"/>
            <a:ext cx="3049587" cy="304800"/>
          </a:xfrm>
          <a:prstGeom prst="rect">
            <a:avLst/>
          </a:prstGeom>
          <a:noFill/>
          <a:ln>
            <a:noFill/>
          </a:ln>
        </p:spPr>
        <p:txBody>
          <a:bodyPr anchor="t" numCol="1" wrap="none">
            <a:spAutoFit/>
          </a:bodyPr>
          <a:lstStyle/>
          <a:p>
            <a:pPr indent="0" marL="0"/>
            <a:r>
              <a:rPr dirty="0" lang="en-US" smtClean="0" sz="1400"/>
              <a:t>This will send you to the direction page.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 Box 237"/>
          <p:cNvSpPr>
            <a:spLocks/>
          </p:cNvSpPr>
          <p:nvPr>
            <p:ph idx="10" sz="half" type="dt"/>
          </p:nvPr>
        </p:nvSpPr>
        <p:spPr/>
      </p:sp>
      <p:sp>
        <p:nvSpPr>
          <p:cNvPr id="238" name="Text Box 238"/>
          <p:cNvSpPr>
            <a:spLocks/>
          </p:cNvSpPr>
          <p:nvPr>
            <p:ph idx="11" sz="quarter" type="ftr"/>
          </p:nvPr>
        </p:nvSpPr>
        <p:spPr/>
        <p:txBody>
          <a:bodyPr numCol="1"/>
          <a:lstStyle/>
          <a:p>
            <a:pPr algn="ctr"/>
          </a:p>
        </p:txBody>
      </p:sp>
      <p:sp>
        <p:nvSpPr>
          <p:cNvPr id="239" name="Text Box 239"/>
          <p:cNvSpPr>
            <a:spLocks/>
          </p:cNvSpPr>
          <p:nvPr>
            <p:ph type="title"/>
          </p:nvPr>
        </p:nvSpPr>
        <p:spPr>
          <a:xfrm>
            <a:off x="685800" y="609600"/>
            <a:ext cx="7772400" cy="1143000"/>
          </a:xfrm>
          <a:prstGeom prst="rect">
            <a:avLst/>
          </a:prstGeom>
        </p:spPr>
        <p:txBody>
          <a:bodyPr numCol="1"/>
          <a:lstStyle/>
          <a:p>
            <a:r>
              <a:t>Final Projects</a:t>
            </a:r>
          </a:p>
        </p:txBody>
      </p:sp>
      <p:sp>
        <p:nvSpPr>
          <p:cNvPr id="240" name="Text Box 240"/>
          <p:cNvSpPr>
            <a:spLocks/>
          </p:cNvSpPr>
          <p:nvPr>
            <p:ph idx="1" type="body"/>
          </p:nvPr>
        </p:nvSpPr>
        <p:spPr>
          <a:xfrm>
            <a:off x="685800" y="1981200"/>
            <a:ext cx="7772400" cy="4114800"/>
          </a:xfrm>
          <a:prstGeom prst="rect">
            <a:avLst/>
          </a:prstGeom>
        </p:spPr>
        <p:txBody>
          <a:bodyPr numCol="1"/>
          <a:lstStyle/>
          <a:p>
            <a:r>
              <a:t>Print a blank US map.  Draw in the cultural regions.  Show where each of the tribes from this e-book are located.  Make a key and add a title. </a:t>
            </a:r>
            <a:r>
              <a:rPr>
                <a:hlinkClick r:id="rId2"/>
              </a:rPr>
              <a:t>Print the map from here. </a:t>
            </a:r>
          </a:p>
          <a:p>
            <a:r>
              <a:rPr>
                <a:hlinkClick r:id="rId3"/>
              </a:rPr>
              <a:t>Here are the directions for your final project. </a:t>
            </a:r>
          </a:p>
        </p:txBody>
      </p:sp>
      <p:pic>
        <p:nvPicPr>
          <p:cNvPr id="241" name="Picture 241">
            <a:hlinkClick/>
          </p:cNvPr>
          <p:cNvPicPr>
            <a:picLocks noChangeAspect="1"/>
          </p:cNvPicPr>
          <p:nvPr/>
        </p:nvPicPr>
        <p:blipFill>
          <a:blip r:embed="rId4"/>
          <a:stretch/>
        </p:blipFill>
        <p:spPr>
          <a:xfrm>
            <a:off x="4191000" y="5715000"/>
            <a:ext cx="863600" cy="914400"/>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 Box 243"/>
          <p:cNvSpPr>
            <a:spLocks/>
          </p:cNvSpPr>
          <p:nvPr>
            <p:ph idx="10" sz="half" type="dt"/>
          </p:nvPr>
        </p:nvSpPr>
        <p:spPr/>
      </p:sp>
      <p:sp>
        <p:nvSpPr>
          <p:cNvPr id="244" name="Text Box 244"/>
          <p:cNvSpPr>
            <a:spLocks/>
          </p:cNvSpPr>
          <p:nvPr>
            <p:ph idx="11" sz="quarter" type="ftr"/>
          </p:nvPr>
        </p:nvSpPr>
        <p:spPr/>
        <p:txBody>
          <a:bodyPr numCol="1"/>
          <a:lstStyle/>
          <a:p>
            <a:pPr algn="ctr"/>
          </a:p>
        </p:txBody>
      </p:sp>
      <p:sp>
        <p:nvSpPr>
          <p:cNvPr id="245" name="Text Box 245"/>
          <p:cNvSpPr>
            <a:spLocks/>
          </p:cNvSpPr>
          <p:nvPr>
            <p:ph type="title"/>
          </p:nvPr>
        </p:nvSpPr>
        <p:spPr>
          <a:xfrm>
            <a:off x="685800" y="609600"/>
            <a:ext cx="7772400" cy="1143000"/>
          </a:xfrm>
          <a:prstGeom prst="rect">
            <a:avLst/>
          </a:prstGeom>
        </p:spPr>
        <p:txBody>
          <a:bodyPr numCol="1"/>
          <a:lstStyle/>
          <a:p>
            <a:r>
              <a:t>Fun things to do when everything else is finished:</a:t>
            </a:r>
          </a:p>
        </p:txBody>
      </p:sp>
      <p:sp>
        <p:nvSpPr>
          <p:cNvPr id="246" name="Text Box 246"/>
          <p:cNvSpPr>
            <a:spLocks/>
          </p:cNvSpPr>
          <p:nvPr>
            <p:ph idx="1" type="body"/>
          </p:nvPr>
        </p:nvSpPr>
        <p:spPr>
          <a:xfrm>
            <a:off x="685800" y="1981200"/>
            <a:ext cx="7772400" cy="4114800"/>
          </a:xfrm>
          <a:prstGeom prst="rect">
            <a:avLst/>
          </a:prstGeom>
        </p:spPr>
        <p:txBody>
          <a:bodyPr numCol="1"/>
          <a:lstStyle/>
          <a:p>
            <a:pPr indent="-342900" marL="342900"/>
            <a:r>
              <a:rPr dirty="0" lang="en-US" smtClean="0" sz="1800"/>
              <a:t>Make a totem pole.  Using Paint , or any other materials and/or programs, create your own totem pole. </a:t>
            </a:r>
          </a:p>
          <a:p>
            <a:pPr indent="-342900" marL="342900"/>
            <a:r>
              <a:rPr dirty="0" lang="en-US" smtClean="0" sz="1800"/>
              <a:t>Using the Chinook language, write a dialogue between a Chinook and another trader. </a:t>
            </a:r>
          </a:p>
          <a:p>
            <a:pPr indent="-342900" marL="342900"/>
            <a:r>
              <a:rPr dirty="0" lang="en-US" smtClean="0" sz="1600"/>
              <a:t>Imagine that you are a member of a Hopi tribe and are living through a drought (a time period with little or no rain).  Write a poem or song that describes how the drought is affecting your life and what your family members have done to ensure your will survive the drought. </a:t>
            </a:r>
          </a:p>
          <a:p>
            <a:pPr indent="-342900" marL="342900"/>
            <a:r>
              <a:rPr dirty="0" lang="en-US" smtClean="0" sz="1400"/>
              <a:t>Make a poster that shows the many ways the Plains Indians used buffalo.  At the top of the poster, draw a buffalo.  Then fill your poster with pictures of items the Indians made from different parts of the buffalo.</a:t>
            </a:r>
          </a:p>
          <a:p>
            <a:pPr indent="-342900" marL="342900"/>
            <a:r>
              <a:rPr dirty="0" lang="en-US" smtClean="0" sz="1400"/>
              <a:t>Many Iroquois and Cherokee legends were told to explain the past.  Research a Native American legend and then with a group (no more than 4) research and role-play (act out) one of the legends.  Be sure to have a narrator. </a:t>
            </a:r>
          </a:p>
          <a:p>
            <a:pPr indent="-342900" marL="342900"/>
            <a:endParaRPr dirty="0" lang="en-US" smtClean="0" sz="1400"/>
          </a:p>
          <a:p>
            <a:pPr indent="-342900" marL="342900"/>
            <a:endParaRPr dirty="0" lang="en-US" smtClean="0" sz="1600"/>
          </a:p>
          <a:p>
            <a:pPr indent="-342900" marL="342900"/>
            <a:endParaRPr dirty="0" lang="en-US" smtClean="0" sz="1800"/>
          </a:p>
          <a:p>
            <a:pPr indent="-342900" marL="342900"/>
            <a:endParaRPr dirty="0" lang="en-US" smtClean="0" sz="18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5"/>
          <p:cNvSpPr>
            <a:spLocks/>
          </p:cNvSpPr>
          <p:nvPr>
            <p:ph idx="10" sz="half" type="dt"/>
          </p:nvPr>
        </p:nvSpPr>
        <p:spPr/>
      </p:sp>
      <p:sp>
        <p:nvSpPr>
          <p:cNvPr id="26" name="Text Box 26"/>
          <p:cNvSpPr>
            <a:spLocks/>
          </p:cNvSpPr>
          <p:nvPr>
            <p:ph idx="11" sz="quarter" type="ftr"/>
          </p:nvPr>
        </p:nvSpPr>
        <p:spPr/>
        <p:txBody>
          <a:bodyPr numCol="1"/>
          <a:lstStyle/>
          <a:p>
            <a:pPr algn="ctr"/>
          </a:p>
        </p:txBody>
      </p:sp>
      <p:sp>
        <p:nvSpPr>
          <p:cNvPr id="27" name="Text Box 27"/>
          <p:cNvSpPr>
            <a:spLocks/>
          </p:cNvSpPr>
          <p:nvPr>
            <p:ph type="title"/>
          </p:nvPr>
        </p:nvSpPr>
        <p:spPr>
          <a:xfrm>
            <a:off x="685800" y="609600"/>
            <a:ext cx="7772400" cy="1143000"/>
          </a:xfrm>
          <a:prstGeom prst="rect">
            <a:avLst/>
          </a:prstGeom>
        </p:spPr>
        <p:txBody>
          <a:bodyPr numCol="1"/>
          <a:lstStyle/>
          <a:p>
            <a:r>
              <a:t>The First Americans</a:t>
            </a:r>
          </a:p>
        </p:txBody>
      </p:sp>
      <p:sp>
        <p:nvSpPr>
          <p:cNvPr id="28" name="Text Box 28"/>
          <p:cNvSpPr>
            <a:spLocks/>
          </p:cNvSpPr>
          <p:nvPr>
            <p:ph idx="1" type="body"/>
          </p:nvPr>
        </p:nvSpPr>
        <p:spPr>
          <a:xfrm>
            <a:off x="685800" y="1981200"/>
            <a:ext cx="7772400" cy="4114800"/>
          </a:xfrm>
          <a:prstGeom prst="rect">
            <a:avLst/>
          </a:prstGeom>
        </p:spPr>
        <p:txBody>
          <a:bodyPr numCol="1"/>
          <a:lstStyle/>
          <a:p>
            <a:pPr indent="-342900" marL="342900">
              <a:buNone/>
            </a:pPr>
            <a:r>
              <a:rPr dirty="0" lang="en-US" smtClean="0" sz="1800"/>
              <a:t>A long time ago North America was very different from the way it is today.  There were no highways, cars, or cities.  There were no schools, malls, or restaurants. But even long, long ago, there were still communities.  A </a:t>
            </a:r>
            <a:r>
              <a:rPr b="1" dirty="0" lang="en-US" smtClean="0" sz="1800" u="sng"/>
              <a:t>community</a:t>
            </a:r>
            <a:r>
              <a:rPr dirty="0" lang="en-US" smtClean="0" sz="1800"/>
              <a:t> is where a group of people live and have fun together.  People made their own homes, food, and clothing from the plants and animals they found around them, or </a:t>
            </a:r>
            <a:r>
              <a:rPr b="1" dirty="0" lang="en-US" smtClean="0" sz="1800" u="sng"/>
              <a:t>natural resources</a:t>
            </a:r>
            <a:r>
              <a:rPr dirty="0" lang="en-US" smtClean="0" sz="1800"/>
              <a:t>.  These first Americans descended, or came from cave men of Asia. These were the first people to live in North America.  That is why we call them </a:t>
            </a:r>
            <a:r>
              <a:rPr b="1" dirty="0" lang="en-US" smtClean="0" sz="1800" u="sng"/>
              <a:t>Native Americans</a:t>
            </a:r>
            <a:r>
              <a:rPr dirty="0" lang="en-US" smtClean="0" sz="1800"/>
              <a:t>.  These people have lived in North America for thousands of years, and there are still Indian communities today.</a:t>
            </a:r>
          </a:p>
        </p:txBody>
      </p:sp>
      <p:pic>
        <p:nvPicPr>
          <p:cNvPr id="29" name="Picture 29">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31"/>
          <p:cNvSpPr>
            <a:spLocks/>
          </p:cNvSpPr>
          <p:nvPr>
            <p:ph idx="10" sz="half" type="dt"/>
          </p:nvPr>
        </p:nvSpPr>
        <p:spPr/>
      </p:sp>
      <p:sp>
        <p:nvSpPr>
          <p:cNvPr id="32" name="Text Box 32"/>
          <p:cNvSpPr>
            <a:spLocks/>
          </p:cNvSpPr>
          <p:nvPr>
            <p:ph idx="11" sz="quarter" type="ftr"/>
          </p:nvPr>
        </p:nvSpPr>
        <p:spPr/>
        <p:txBody>
          <a:bodyPr numCol="1"/>
          <a:lstStyle/>
          <a:p>
            <a:pPr algn="ctr"/>
          </a:p>
        </p:txBody>
      </p:sp>
      <p:sp>
        <p:nvSpPr>
          <p:cNvPr id="33" name="Text Box 33"/>
          <p:cNvSpPr>
            <a:spLocks/>
          </p:cNvSpPr>
          <p:nvPr>
            <p:ph type="ctrTitle"/>
          </p:nvPr>
        </p:nvSpPr>
        <p:spPr>
          <a:xfrm>
            <a:off x="685800" y="457200"/>
            <a:ext cx="7772400" cy="1143000"/>
          </a:xfrm>
          <a:prstGeom prst="rect">
            <a:avLst/>
          </a:prstGeom>
        </p:spPr>
        <p:txBody>
          <a:bodyPr numCol="1"/>
          <a:lstStyle>
            <a:lvl1pPr>
              <a:defRPr dirty="0" lang="en-US" smtClean="0"/>
            </a:lvl1pPr>
          </a:lstStyle>
          <a:p>
            <a:pPr/>
            <a:r>
              <a:rPr b="1" dirty="0" lang="en-US" smtClean="0" u="sng"/>
              <a:t>Cultural Regions</a:t>
            </a:r>
          </a:p>
        </p:txBody>
      </p:sp>
      <p:sp>
        <p:nvSpPr>
          <p:cNvPr id="34" name="Text Box 34"/>
          <p:cNvSpPr>
            <a:spLocks/>
          </p:cNvSpPr>
          <p:nvPr>
            <p:ph idx="1" type="subTitle"/>
          </p:nvPr>
        </p:nvSpPr>
        <p:spPr>
          <a:xfrm>
            <a:off x="457200" y="1752600"/>
            <a:ext cx="8305800" cy="4038600"/>
          </a:xfrm>
          <a:prstGeom prst="rect">
            <a:avLst/>
          </a:prstGeom>
        </p:spPr>
        <p:txBody>
          <a:bodyPr numCol="1"/>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algn="l" marL="0"/>
            <a:r>
              <a:rPr dirty="0" lang="en-US" smtClean="0" sz="2000"/>
              <a:t>Often people living in the same area share some ways of life.  Such an area is called a </a:t>
            </a:r>
            <a:r>
              <a:rPr b="1" dirty="0" lang="en-US" smtClean="0" sz="2000" u="sng"/>
              <a:t>cultural region</a:t>
            </a:r>
            <a:r>
              <a:rPr dirty="0" lang="en-US" smtClean="0" sz="2000"/>
              <a:t>.  People living in a place with cold weather, for example, wear heavy clothing.  Many people living in a place with rich soil farm the land.  Yet in North America, there were great differences even among the people of the same cultural region.  Think about these differences as you read about each cultural region.  </a:t>
            </a:r>
          </a:p>
        </p:txBody>
      </p:sp>
      <p:sp>
        <p:nvSpPr>
          <p:cNvPr id="35" name="Text Box 35"/>
          <p:cNvSpPr txBox="1">
            <a:spLocks/>
          </p:cNvSpPr>
          <p:nvPr/>
        </p:nvSpPr>
        <p:spPr>
          <a:xfrm>
            <a:off x="7769225" y="6583362"/>
            <a:ext cx="1374775" cy="274637"/>
          </a:xfrm>
          <a:prstGeom prst="rect">
            <a:avLst/>
          </a:prstGeom>
          <a:noFill/>
          <a:ln>
            <a:noFill/>
          </a:ln>
        </p:spPr>
        <p:txBody>
          <a:bodyPr anchor="t" numCol="1" wrap="none">
            <a:spAutoFit/>
          </a:bodyPr>
          <a:lstStyle/>
          <a:p>
            <a:pPr indent="0" marL="0"/>
            <a:r>
              <a:rPr dirty="0" lang="en-US" smtClean="0" sz="1200">
                <a:latin charset="0" pitchFamily="34" typeface="Century Gothic"/>
              </a:rPr>
              <a:t>Cultural Regions</a:t>
            </a:r>
          </a:p>
        </p:txBody>
      </p:sp>
      <p:pic>
        <p:nvPicPr>
          <p:cNvPr id="36" name="Picture 36">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38"/>
          <p:cNvSpPr>
            <a:spLocks/>
          </p:cNvSpPr>
          <p:nvPr>
            <p:ph idx="10" sz="half" type="dt"/>
          </p:nvPr>
        </p:nvSpPr>
        <p:spPr/>
      </p:sp>
      <p:sp>
        <p:nvSpPr>
          <p:cNvPr id="39" name="Text Box 39"/>
          <p:cNvSpPr>
            <a:spLocks/>
          </p:cNvSpPr>
          <p:nvPr>
            <p:ph idx="11" sz="quarter" type="ftr"/>
          </p:nvPr>
        </p:nvSpPr>
        <p:spPr/>
        <p:txBody>
          <a:bodyPr numCol="1"/>
          <a:lstStyle/>
          <a:p>
            <a:pPr algn="ctr"/>
          </a:p>
        </p:txBody>
      </p:sp>
      <p:sp>
        <p:nvSpPr>
          <p:cNvPr id="40" name="Text Box 40"/>
          <p:cNvSpPr>
            <a:spLocks/>
          </p:cNvSpPr>
          <p:nvPr>
            <p:ph type="ctrTitle"/>
          </p:nvPr>
        </p:nvSpPr>
        <p:spPr>
          <a:xfrm>
            <a:off x="762000" y="0"/>
            <a:ext cx="7772400" cy="1143000"/>
          </a:xfrm>
          <a:prstGeom prst="rect">
            <a:avLst/>
          </a:prstGeom>
        </p:spPr>
        <p:txBody>
          <a:bodyPr numCol="1"/>
          <a:lstStyle>
            <a:lvl1pPr>
              <a:defRPr dirty="0" lang="en-US" smtClean="0"/>
            </a:lvl1pPr>
          </a:lstStyle>
          <a:p>
            <a:pPr/>
            <a:r>
              <a:rPr dirty="0" lang="en-US" smtClean="0" sz="3200"/>
              <a:t>Cultural Regions of North America</a:t>
            </a:r>
          </a:p>
        </p:txBody>
      </p:sp>
      <p:sp>
        <p:nvSpPr>
          <p:cNvPr id="41" name="Text Box 41"/>
          <p:cNvSpPr>
            <a:spLocks/>
          </p:cNvSpPr>
          <p:nvPr>
            <p:ph idx="1" type="subTitle"/>
          </p:nvPr>
        </p:nvSpPr>
        <p:spPr>
          <a:xfrm>
            <a:off x="0" y="2133600"/>
            <a:ext cx="3581400" cy="4495800"/>
          </a:xfrm>
          <a:prstGeom prst="rect">
            <a:avLst/>
          </a:prstGeom>
        </p:spPr>
        <p:txBody>
          <a:bodyPr numCol="1"/>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r>
              <a:rPr dirty="0" lang="en-US" smtClean="0" sz="1800"/>
              <a:t>Tribes We Will Study:</a:t>
            </a:r>
          </a:p>
          <a:p>
            <a:pPr algn="l" marL="0"/>
            <a:r>
              <a:rPr dirty="0" lang="en-US" smtClean="0" sz="1600"/>
              <a:t>Northwest Coast:</a:t>
            </a:r>
          </a:p>
          <a:p>
            <a:pPr algn="l" marL="0"/>
            <a:r>
              <a:rPr dirty="0" lang="en-US" smtClean="0" sz="1600"/>
              <a:t>	Chinooks</a:t>
            </a:r>
          </a:p>
          <a:p>
            <a:pPr algn="l" marL="0"/>
            <a:r>
              <a:rPr dirty="0" lang="en-US" smtClean="0" sz="1600"/>
              <a:t>	Makahs</a:t>
            </a:r>
          </a:p>
          <a:p>
            <a:pPr algn="l" marL="0"/>
            <a:r>
              <a:rPr dirty="0" lang="en-US" smtClean="0" sz="1600"/>
              <a:t>Southwest:</a:t>
            </a:r>
          </a:p>
          <a:p>
            <a:pPr algn="l" marL="0"/>
            <a:r>
              <a:rPr dirty="0" lang="en-US" smtClean="0" sz="1600"/>
              <a:t>	Navajos</a:t>
            </a:r>
          </a:p>
          <a:p>
            <a:pPr algn="l" marL="0"/>
            <a:r>
              <a:rPr dirty="0" lang="en-US" smtClean="0" sz="1600"/>
              <a:t>Great Plains</a:t>
            </a:r>
          </a:p>
          <a:p>
            <a:pPr algn="l" marL="0"/>
            <a:r>
              <a:rPr dirty="0" lang="en-US" smtClean="0" sz="1600"/>
              <a:t>	Mandans</a:t>
            </a:r>
          </a:p>
          <a:p>
            <a:pPr algn="l" marL="0"/>
            <a:r>
              <a:rPr dirty="0" lang="en-US" smtClean="0" sz="1600"/>
              <a:t>	Kiowas</a:t>
            </a:r>
          </a:p>
          <a:p>
            <a:pPr algn="l" marL="0"/>
            <a:r>
              <a:rPr dirty="0" lang="en-US" smtClean="0" sz="1600"/>
              <a:t>Eastern Woodland</a:t>
            </a:r>
          </a:p>
          <a:p>
            <a:pPr algn="l" marL="0"/>
            <a:r>
              <a:rPr dirty="0" lang="en-US" smtClean="0" sz="1600"/>
              <a:t>	Iroquois</a:t>
            </a:r>
          </a:p>
          <a:p>
            <a:pPr algn="l" marL="0"/>
            <a:r>
              <a:rPr dirty="0" lang="en-US" smtClean="0" sz="1600"/>
              <a:t>	Cherokees</a:t>
            </a:r>
          </a:p>
          <a:p>
            <a:pPr algn="l" marL="0"/>
            <a:r>
              <a:rPr dirty="0" lang="en-US" smtClean="0" sz="1600"/>
              <a:t>	</a:t>
            </a:r>
          </a:p>
          <a:p>
            <a:pPr algn="l" marL="0"/>
            <a:r>
              <a:rPr dirty="0" lang="en-US" smtClean="0" sz="1600"/>
              <a:t>	</a:t>
            </a:r>
          </a:p>
          <a:p>
            <a:pPr algn="l" marL="0"/>
            <a:r>
              <a:rPr dirty="0" lang="en-US" smtClean="0" sz="1600"/>
              <a:t>	</a:t>
            </a:r>
          </a:p>
          <a:p>
            <a:pPr algn="l" marL="0"/>
            <a:endParaRPr dirty="0" lang="en-US" smtClean="0" sz="1600"/>
          </a:p>
        </p:txBody>
      </p:sp>
      <p:pic>
        <p:nvPicPr>
          <p:cNvPr id="42" name="Picture 42"/>
          <p:cNvPicPr>
            <a:picLocks noChangeAspect="1"/>
          </p:cNvPicPr>
          <p:nvPr/>
        </p:nvPicPr>
        <p:blipFill>
          <a:blip r:embed="rId2"/>
          <a:stretch/>
        </p:blipFill>
        <p:spPr>
          <a:xfrm>
            <a:off x="3810000" y="1371600"/>
            <a:ext cx="4876800" cy="4672012"/>
          </a:xfrm>
          <a:prstGeom prst="rect">
            <a:avLst/>
          </a:prstGeom>
          <a:noFill/>
        </p:spPr>
      </p:pic>
      <p:sp>
        <p:nvSpPr>
          <p:cNvPr id="44" name="Text Box 44"/>
          <p:cNvSpPr txBox="1">
            <a:spLocks/>
          </p:cNvSpPr>
          <p:nvPr/>
        </p:nvSpPr>
        <p:spPr>
          <a:xfrm>
            <a:off x="7769225" y="6583362"/>
            <a:ext cx="1374775" cy="274637"/>
          </a:xfrm>
          <a:prstGeom prst="rect">
            <a:avLst/>
          </a:prstGeom>
          <a:noFill/>
          <a:ln>
            <a:noFill/>
          </a:ln>
        </p:spPr>
        <p:txBody>
          <a:bodyPr anchor="t" numCol="1" wrap="none">
            <a:spAutoFit/>
          </a:bodyPr>
          <a:lstStyle/>
          <a:p>
            <a:pPr indent="0" marL="0"/>
            <a:r>
              <a:rPr dirty="0" lang="en-US" smtClean="0" sz="1200">
                <a:latin charset="0" pitchFamily="34" typeface="Century Gothic"/>
              </a:rPr>
              <a:t>Cultural Regions</a:t>
            </a:r>
          </a:p>
        </p:txBody>
      </p:sp>
      <p:pic>
        <p:nvPicPr>
          <p:cNvPr id="45" name="Picture 45">
            <a:hlinkClick/>
          </p:cNvPr>
          <p:cNvPicPr>
            <a:picLocks noChangeAspect="1"/>
          </p:cNvPicPr>
          <p:nvPr/>
        </p:nvPicPr>
        <p:blipFill>
          <a:blip r:embed="rId3"/>
          <a:stretch/>
        </p:blipFill>
        <p:spPr>
          <a:xfrm>
            <a:off x="4191000" y="5715000"/>
            <a:ext cx="863600" cy="914400"/>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7"/>
          <p:cNvSpPr>
            <a:spLocks/>
          </p:cNvSpPr>
          <p:nvPr>
            <p:ph idx="10" sz="half" type="dt"/>
          </p:nvPr>
        </p:nvSpPr>
        <p:spPr/>
      </p:sp>
      <p:sp>
        <p:nvSpPr>
          <p:cNvPr id="48" name="Text Box 48"/>
          <p:cNvSpPr>
            <a:spLocks/>
          </p:cNvSpPr>
          <p:nvPr>
            <p:ph idx="11" sz="quarter" type="ftr"/>
          </p:nvPr>
        </p:nvSpPr>
        <p:spPr/>
        <p:txBody>
          <a:bodyPr numCol="1"/>
          <a:lstStyle/>
          <a:p>
            <a:pPr algn="ctr"/>
          </a:p>
        </p:txBody>
      </p:sp>
      <p:sp>
        <p:nvSpPr>
          <p:cNvPr id="49" name="Text Box 49"/>
          <p:cNvSpPr>
            <a:spLocks/>
          </p:cNvSpPr>
          <p:nvPr>
            <p:ph type="title"/>
          </p:nvPr>
        </p:nvSpPr>
        <p:spPr>
          <a:xfrm>
            <a:off x="685800" y="609600"/>
            <a:ext cx="7772400" cy="1143000"/>
          </a:xfrm>
          <a:prstGeom prst="rect">
            <a:avLst/>
          </a:prstGeom>
        </p:spPr>
        <p:txBody>
          <a:bodyPr numCol="1"/>
          <a:lstStyle/>
          <a:p>
            <a:r>
              <a:t>Activity Page #1</a:t>
            </a:r>
          </a:p>
        </p:txBody>
      </p:sp>
      <p:sp>
        <p:nvSpPr>
          <p:cNvPr id="50" name="Text Box 50"/>
          <p:cNvSpPr>
            <a:spLocks/>
          </p:cNvSpPr>
          <p:nvPr>
            <p:ph idx="1" type="body"/>
          </p:nvPr>
        </p:nvSpPr>
        <p:spPr>
          <a:xfrm>
            <a:off x="685800" y="1981200"/>
            <a:ext cx="7772400" cy="4114800"/>
          </a:xfrm>
          <a:prstGeom prst="rect">
            <a:avLst/>
          </a:prstGeom>
        </p:spPr>
        <p:txBody>
          <a:bodyPr numCol="1"/>
          <a:lstStyle/>
          <a:p>
            <a:pPr indent="-342900" marL="342900"/>
            <a:r>
              <a:rPr dirty="0" lang="en-US" smtClean="0" sz="2000"/>
              <a:t>Define the following words:</a:t>
            </a:r>
          </a:p>
          <a:p>
            <a:pPr indent="-285750" lvl="1" marL="742950"/>
            <a:r>
              <a:rPr dirty="0" lang="en-US" smtClean="0" sz="2000"/>
              <a:t>community</a:t>
            </a:r>
          </a:p>
          <a:p>
            <a:pPr indent="-285750" lvl="1" marL="742950"/>
            <a:r>
              <a:rPr dirty="0" lang="en-US" smtClean="0" sz="2000"/>
              <a:t>natural resources</a:t>
            </a:r>
          </a:p>
          <a:p>
            <a:pPr indent="-285750" lvl="1" marL="742950"/>
            <a:r>
              <a:rPr dirty="0" lang="en-US" smtClean="0" sz="2000"/>
              <a:t>Native American</a:t>
            </a:r>
          </a:p>
          <a:p>
            <a:pPr indent="-285750" lvl="1" marL="742950"/>
            <a:r>
              <a:rPr dirty="0" lang="en-US" smtClean="0" sz="2000"/>
              <a:t>cultural region</a:t>
            </a:r>
          </a:p>
          <a:p>
            <a:pPr indent="-342900" marL="342900"/>
            <a:r>
              <a:rPr dirty="0" lang="en-US" smtClean="0" sz="2000"/>
              <a:t>In your binder, write these questions and answers.  Answers should be in complete sentences. </a:t>
            </a:r>
          </a:p>
          <a:p>
            <a:pPr indent="-285750" lvl="1" marL="742950"/>
            <a:r>
              <a:rPr dirty="0" lang="en-US" smtClean="0" sz="2000"/>
              <a:t>In which region do we live?</a:t>
            </a:r>
          </a:p>
          <a:p>
            <a:pPr indent="-285750" lvl="1" marL="742950"/>
            <a:r>
              <a:rPr dirty="0" lang="en-US" smtClean="0" sz="2000"/>
              <a:t>What tribes were from our region?</a:t>
            </a:r>
          </a:p>
          <a:p>
            <a:pPr indent="-285750" lvl="1" marL="742950"/>
            <a:endParaRPr dirty="0" lang="en-US" smtClean="0" sz="2000"/>
          </a:p>
          <a:p>
            <a:pPr indent="-285750" lvl="1" marL="742950"/>
            <a:endParaRPr dirty="0" lang="en-US" smtClean="0"/>
          </a:p>
          <a:p>
            <a:pPr indent="-285750" lvl="1" marL="742950"/>
            <a:endParaRPr dirty="0" lang="en-US" smtClean="0"/>
          </a:p>
        </p:txBody>
      </p:sp>
      <p:sp>
        <p:nvSpPr>
          <p:cNvPr id="51" name="Text Box 51"/>
          <p:cNvSpPr txBox="1">
            <a:spLocks/>
          </p:cNvSpPr>
          <p:nvPr/>
        </p:nvSpPr>
        <p:spPr>
          <a:xfrm>
            <a:off x="7769225" y="6583362"/>
            <a:ext cx="1374775" cy="274637"/>
          </a:xfrm>
          <a:prstGeom prst="rect">
            <a:avLst/>
          </a:prstGeom>
          <a:noFill/>
          <a:ln>
            <a:noFill/>
          </a:ln>
        </p:spPr>
        <p:txBody>
          <a:bodyPr anchor="t" numCol="1" wrap="none">
            <a:spAutoFit/>
          </a:bodyPr>
          <a:lstStyle/>
          <a:p>
            <a:pPr indent="0" marL="0"/>
            <a:r>
              <a:rPr dirty="0" lang="en-US" smtClean="0" sz="1200">
                <a:latin charset="0" pitchFamily="34" typeface="Century Gothic"/>
              </a:rPr>
              <a:t>Cultural Regions</a:t>
            </a:r>
          </a:p>
        </p:txBody>
      </p:sp>
      <p:pic>
        <p:nvPicPr>
          <p:cNvPr id="52" name="Picture 52">
            <a:hlinkClick/>
          </p:cNvPr>
          <p:cNvPicPr>
            <a:picLocks noChangeAspect="1"/>
          </p:cNvPicPr>
          <p:nvPr/>
        </p:nvPicPr>
        <p:blipFill>
          <a:blip r:embed="rId2"/>
          <a:stretch/>
        </p:blipFill>
        <p:spPr>
          <a:xfrm>
            <a:off x="4191000" y="5715000"/>
            <a:ext cx="863600" cy="9144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Box 54"/>
          <p:cNvSpPr>
            <a:spLocks/>
          </p:cNvSpPr>
          <p:nvPr>
            <p:ph idx="10" sz="half" type="dt"/>
          </p:nvPr>
        </p:nvSpPr>
        <p:spPr/>
      </p:sp>
      <p:sp>
        <p:nvSpPr>
          <p:cNvPr id="55" name="Text Box 55"/>
          <p:cNvSpPr>
            <a:spLocks/>
          </p:cNvSpPr>
          <p:nvPr>
            <p:ph idx="11" sz="quarter" type="ftr"/>
          </p:nvPr>
        </p:nvSpPr>
        <p:spPr/>
        <p:txBody>
          <a:bodyPr numCol="1"/>
          <a:lstStyle/>
          <a:p>
            <a:pPr algn="ctr"/>
          </a:p>
        </p:txBody>
      </p:sp>
      <p:sp>
        <p:nvSpPr>
          <p:cNvPr id="56" name="Text Box 56"/>
          <p:cNvSpPr>
            <a:spLocks/>
          </p:cNvSpPr>
          <p:nvPr>
            <p:ph type="title"/>
          </p:nvPr>
        </p:nvSpPr>
        <p:spPr>
          <a:xfrm>
            <a:off x="762000" y="228600"/>
            <a:ext cx="7772400" cy="1143000"/>
          </a:xfrm>
          <a:prstGeom prst="rect">
            <a:avLst/>
          </a:prstGeom>
        </p:spPr>
        <p:txBody>
          <a:bodyPr numCol="1"/>
          <a:lstStyle/>
          <a:p>
            <a:r>
              <a:t>Northwest Coast</a:t>
            </a:r>
          </a:p>
        </p:txBody>
      </p:sp>
      <p:sp>
        <p:nvSpPr>
          <p:cNvPr id="57" name="Text Box 57"/>
          <p:cNvSpPr>
            <a:spLocks/>
          </p:cNvSpPr>
          <p:nvPr>
            <p:ph idx="1" type="body"/>
          </p:nvPr>
        </p:nvSpPr>
        <p:spPr>
          <a:xfrm>
            <a:off x="838200" y="3810000"/>
            <a:ext cx="7772400" cy="4114800"/>
          </a:xfrm>
          <a:prstGeom prst="rect">
            <a:avLst/>
          </a:prstGeom>
        </p:spPr>
        <p:txBody>
          <a:bodyPr numCol="1"/>
          <a:lstStyle/>
          <a:p>
            <a:pPr indent="-342900" marL="342900"/>
            <a:r>
              <a:rPr dirty="0" lang="en-US" smtClean="0" sz="2400"/>
              <a:t>The </a:t>
            </a:r>
            <a:r>
              <a:rPr dirty="0" lang="en-US" smtClean="0" sz="2400"/>
              <a:t>Northwest Coast Indian </a:t>
            </a:r>
            <a:r>
              <a:rPr dirty="0" lang="en-US" smtClean="0" sz="2400"/>
              <a:t>Culture was in what is today the states of Washington, Oregon, and northern California. </a:t>
            </a:r>
          </a:p>
          <a:p>
            <a:pPr indent="-342900" marL="342900"/>
            <a:r>
              <a:rPr dirty="0" lang="en-US" smtClean="0" sz="2400"/>
              <a:t>Many small tribes such as the the Makah and the Chinook lived in this cultural area. </a:t>
            </a:r>
          </a:p>
          <a:p>
            <a:pPr indent="-342900" marL="342900"/>
            <a:r>
              <a:rPr dirty="0" lang="en-US" smtClean="0" sz="2400"/>
              <a:t>The tribes in this culture were much smaller than the other cultures.</a:t>
            </a:r>
            <a:r>
              <a:rPr dirty="0" lang="en-US" smtClean="0"/>
              <a:t> </a:t>
            </a:r>
          </a:p>
        </p:txBody>
      </p:sp>
      <p:pic>
        <p:nvPicPr>
          <p:cNvPr id="58" name="Picture 58"/>
          <p:cNvPicPr>
            <a:picLocks noChangeAspect="1"/>
          </p:cNvPicPr>
          <p:nvPr/>
        </p:nvPicPr>
        <p:blipFill>
          <a:blip r:embed="rId2"/>
          <a:stretch/>
        </p:blipFill>
        <p:spPr>
          <a:xfrm>
            <a:off x="2743200" y="1295400"/>
            <a:ext cx="3657600" cy="2273300"/>
          </a:xfrm>
          <a:prstGeom prst="rect">
            <a:avLst/>
          </a:prstGeom>
          <a:noFill/>
        </p:spPr>
      </p:pic>
      <p:sp>
        <p:nvSpPr>
          <p:cNvPr id="60" name="Text Box 60"/>
          <p:cNvSpPr txBox="1">
            <a:spLocks/>
          </p:cNvSpPr>
          <p:nvPr/>
        </p:nvSpPr>
        <p:spPr>
          <a:xfrm>
            <a:off x="7735887" y="6583362"/>
            <a:ext cx="1408112" cy="274637"/>
          </a:xfrm>
          <a:prstGeom prst="rect">
            <a:avLst/>
          </a:prstGeom>
          <a:noFill/>
          <a:ln>
            <a:noFill/>
          </a:ln>
        </p:spPr>
        <p:txBody>
          <a:bodyPr anchor="t" numCol="1" wrap="none">
            <a:spAutoFit/>
          </a:bodyPr>
          <a:lstStyle/>
          <a:p>
            <a:pPr indent="0" marL="0"/>
            <a:r>
              <a:rPr dirty="0" lang="en-US" smtClean="0" sz="1200">
                <a:latin charset="0" pitchFamily="34" typeface="Century Gothic"/>
              </a:rPr>
              <a:t>Northwest Coast</a:t>
            </a:r>
          </a:p>
        </p:txBody>
      </p:sp>
      <p:pic>
        <p:nvPicPr>
          <p:cNvPr id="61" name="Picture 61">
            <a:hlinkClick/>
          </p:cNvPr>
          <p:cNvPicPr>
            <a:picLocks noChangeAspect="1"/>
          </p:cNvPicPr>
          <p:nvPr/>
        </p:nvPicPr>
        <p:blipFill>
          <a:blip r:embed="rId3"/>
          <a:stretch/>
        </p:blipFill>
        <p:spPr>
          <a:xfrm>
            <a:off x="4343400" y="6019800"/>
            <a:ext cx="792162" cy="838200"/>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63"/>
          <p:cNvSpPr>
            <a:spLocks/>
          </p:cNvSpPr>
          <p:nvPr>
            <p:ph idx="10" sz="half" type="dt"/>
          </p:nvPr>
        </p:nvSpPr>
        <p:spPr/>
      </p:sp>
      <p:sp>
        <p:nvSpPr>
          <p:cNvPr id="64" name="Text Box 64"/>
          <p:cNvSpPr>
            <a:spLocks/>
          </p:cNvSpPr>
          <p:nvPr>
            <p:ph idx="11" sz="quarter" type="ftr"/>
          </p:nvPr>
        </p:nvSpPr>
        <p:spPr/>
        <p:txBody>
          <a:bodyPr numCol="1"/>
          <a:lstStyle/>
          <a:p>
            <a:pPr algn="ctr"/>
          </a:p>
        </p:txBody>
      </p:sp>
      <p:sp>
        <p:nvSpPr>
          <p:cNvPr id="65" name="Text Box 65"/>
          <p:cNvSpPr>
            <a:spLocks/>
          </p:cNvSpPr>
          <p:nvPr>
            <p:ph type="title"/>
          </p:nvPr>
        </p:nvSpPr>
        <p:spPr>
          <a:xfrm>
            <a:off x="685800" y="609600"/>
            <a:ext cx="7772400" cy="1143000"/>
          </a:xfrm>
          <a:prstGeom prst="rect">
            <a:avLst/>
          </a:prstGeom>
        </p:spPr>
        <p:txBody>
          <a:bodyPr numCol="1"/>
          <a:lstStyle/>
          <a:p>
            <a:pPr indent="0" marL="0"/>
            <a:r>
              <a:rPr dirty="0" lang="en-US" smtClean="0" sz="3600"/>
              <a:t>Northwest Coast:</a:t>
            </a:r>
            <a:br>
              <a:rPr dirty="0" lang="en-US" smtClean="0" sz="3600"/>
            </a:br>
            <a:r>
              <a:rPr dirty="0" lang="en-US" smtClean="0" sz="3600"/>
              <a:t>Environment, Food, and Shelter</a:t>
            </a:r>
          </a:p>
        </p:txBody>
      </p:sp>
      <p:sp>
        <p:nvSpPr>
          <p:cNvPr id="66" name="Text Box 66"/>
          <p:cNvSpPr>
            <a:spLocks/>
          </p:cNvSpPr>
          <p:nvPr>
            <p:ph idx="1" type="body"/>
          </p:nvPr>
        </p:nvSpPr>
        <p:spPr>
          <a:xfrm>
            <a:off x="0" y="1828800"/>
            <a:ext cx="4800600" cy="4648200"/>
          </a:xfrm>
          <a:prstGeom prst="rect">
            <a:avLst/>
          </a:prstGeom>
        </p:spPr>
        <p:txBody>
          <a:bodyPr numCol="1"/>
          <a:lstStyle/>
          <a:p>
            <a:pPr indent="-342900" marL="342900"/>
            <a:r>
              <a:rPr dirty="0" lang="en-US" smtClean="0" sz="1400"/>
              <a:t>Indians of the Northwest Coast lived between the ocean and rugged mountain ranges.</a:t>
            </a:r>
          </a:p>
          <a:p>
            <a:pPr indent="-342900" marL="342900"/>
            <a:r>
              <a:rPr dirty="0" lang="en-US" smtClean="0" sz="1400"/>
              <a:t>The growing season was short, and the climate was too wet for much agriculture.</a:t>
            </a:r>
          </a:p>
          <a:p>
            <a:pPr indent="-342900" marL="342900"/>
            <a:r>
              <a:rPr dirty="0" lang="en-US" smtClean="0" sz="1400"/>
              <a:t>There were plenty of fish, especially salmon.  There were also deer and bears.</a:t>
            </a:r>
          </a:p>
          <a:p>
            <a:pPr indent="-342900" marL="342900"/>
            <a:r>
              <a:rPr dirty="0" lang="en-US" smtClean="0" sz="1400"/>
              <a:t>There was wood to build houses and to make tools. </a:t>
            </a:r>
          </a:p>
          <a:p>
            <a:pPr indent="-342900" marL="342900"/>
            <a:r>
              <a:rPr dirty="0" lang="en-US" smtClean="0" sz="1400"/>
              <a:t>If tribes could not get something by themselves, they could trade. </a:t>
            </a:r>
          </a:p>
          <a:p>
            <a:pPr indent="-342900" marL="342900"/>
            <a:r>
              <a:rPr dirty="0" lang="en-US" smtClean="0" sz="1400"/>
              <a:t>People traveled by water.</a:t>
            </a:r>
          </a:p>
          <a:p>
            <a:pPr indent="-342900" marL="342900"/>
            <a:r>
              <a:rPr dirty="0" lang="en-US" smtClean="0" sz="1400"/>
              <a:t>Northwest Coast Indians traveled in </a:t>
            </a:r>
            <a:r>
              <a:rPr b="1" dirty="0" lang="en-US" smtClean="0" sz="1400" u="sng"/>
              <a:t>dugouts</a:t>
            </a:r>
            <a:r>
              <a:rPr dirty="0" lang="en-US" smtClean="0" sz="1400"/>
              <a:t>, or boats made from large, hollowed out logs. </a:t>
            </a:r>
          </a:p>
          <a:p>
            <a:pPr indent="-342900" marL="342900"/>
            <a:r>
              <a:rPr dirty="0" lang="en-US" smtClean="0" sz="1400"/>
              <a:t>Outside each house stood a wooden pole called a </a:t>
            </a:r>
            <a:r>
              <a:rPr b="1" dirty="0" lang="en-US" smtClean="0" sz="1400" u="sng"/>
              <a:t>totem pole</a:t>
            </a:r>
            <a:r>
              <a:rPr dirty="0" lang="en-US" smtClean="0" sz="1400"/>
              <a:t>.  Each totem pole was beautifully carved with shapes of people and animals.  The carvings showed each family’s history and importance. </a:t>
            </a:r>
          </a:p>
        </p:txBody>
      </p:sp>
      <p:pic>
        <p:nvPicPr>
          <p:cNvPr id="67" name="Picture 67"/>
          <p:cNvPicPr>
            <a:picLocks noChangeAspect="1"/>
          </p:cNvPicPr>
          <p:nvPr/>
        </p:nvPicPr>
        <p:blipFill>
          <a:blip r:embed="rId2"/>
          <a:stretch/>
        </p:blipFill>
        <p:spPr>
          <a:xfrm>
            <a:off x="4876800" y="1905000"/>
            <a:ext cx="3929062" cy="2389187"/>
          </a:xfrm>
          <a:prstGeom prst="rect">
            <a:avLst/>
          </a:prstGeom>
          <a:noFill/>
        </p:spPr>
      </p:pic>
      <p:pic>
        <p:nvPicPr>
          <p:cNvPr id="69" name="Picture 69"/>
          <p:cNvPicPr>
            <a:picLocks noChangeAspect="1"/>
          </p:cNvPicPr>
          <p:nvPr/>
        </p:nvPicPr>
        <p:blipFill>
          <a:blip r:embed="rId3"/>
          <a:stretch/>
        </p:blipFill>
        <p:spPr>
          <a:xfrm>
            <a:off x="5715000" y="4343400"/>
            <a:ext cx="2216150" cy="2400300"/>
          </a:xfrm>
          <a:prstGeom prst="rect">
            <a:avLst/>
          </a:prstGeom>
          <a:noFill/>
        </p:spPr>
      </p:pic>
      <p:sp>
        <p:nvSpPr>
          <p:cNvPr id="71" name="Text Box 71"/>
          <p:cNvSpPr>
            <a:spLocks/>
          </p:cNvSpPr>
          <p:nvPr/>
        </p:nvSpPr>
        <p:spPr>
          <a:xfrm>
            <a:off x="7735887" y="6583362"/>
            <a:ext cx="1408112" cy="274637"/>
          </a:xfrm>
          <a:prstGeom prst="rect">
            <a:avLst/>
          </a:prstGeom>
          <a:noFill/>
          <a:ln>
            <a:noFill/>
          </a:ln>
        </p:spPr>
        <p:txBody>
          <a:bodyPr anchor="t" numCol="1" wrap="none">
            <a:spAutoFit/>
          </a:bodyPr>
          <a:lstStyle/>
          <a:p>
            <a:pPr indent="0" marL="0"/>
            <a:r>
              <a:rPr dirty="0" lang="en-US" smtClean="0" sz="1200">
                <a:latin charset="0" pitchFamily="34" typeface="Century Gothic"/>
              </a:rPr>
              <a:t>Northwest Coast</a:t>
            </a:r>
          </a:p>
        </p:txBody>
      </p:sp>
      <p:pic>
        <p:nvPicPr>
          <p:cNvPr id="72" name="Picture 72">
            <a:hlinkClick/>
          </p:cNvPr>
          <p:cNvPicPr>
            <a:picLocks noChangeAspect="1"/>
          </p:cNvPicPr>
          <p:nvPr/>
        </p:nvPicPr>
        <p:blipFill>
          <a:blip r:embed="rId4"/>
          <a:stretch/>
        </p:blipFill>
        <p:spPr>
          <a:xfrm>
            <a:off x="4191000" y="5715000"/>
            <a:ext cx="863600" cy="914400"/>
          </a:xfrm>
          <a:prstGeom prst="rect">
            <a:avLst/>
          </a:prstGeom>
          <a:noFill/>
        </p:spPr>
      </p:pic>
    </p:spTree>
  </p:cSld>
  <p:clrMapOvr>
    <a:masterClrMapping/>
  </p:clrMapOvr>
  <p:transition/>
</p:sld>
</file>

<file path=ppt/theme/theme1.xml><?xml version="1.0" encoding="utf-8"?>
<a:theme xmlns:a="http://schemas.openxmlformats.org/drawingml/2006/main" name="Default Design">
  <a:themeElements>
    <a:clrScheme name="Office">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0000CC"/>
      </a:hlink>
      <a:folHlink>
        <a:srgbClr val="9900C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docProps/app.xml><?xml version="1.0" encoding="utf-8"?>
<Properties xmlns="http://schemas.openxmlformats.org/officeDocument/2006/extended-properties" xmlns:vt="http://schemas.openxmlformats.org/officeDocument/2006/docPropsVTypes">
  <Words>2678</Words>
  <Paragraphs>277</Paragraphs>
  <Slides>31</Slides>
  <Notes>0</Notes>
  <TotalTime>0</TotalTime>
  <HiddenSlides>0</HiddenSlides>
  <ScaleCrop>false</ScaleCrop>
  <HyperlinksChanged>false</HyperlinksChanged>
  <Application>Microsoft PowerPoint</Application>
  <PresentationFormat>On-screen Show</PresentationFormat>
</Properties>
</file>