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d="100" n="65"/>
          <a:sy d="100" n="65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d="100" n="100"/>
        <a:sy d="100" n="100"/>
      </p:scale>
      <p:origin x="0" y="0"/>
    </p:cViewPr>
  </p:notesTextViewPr>
  <p:gridSpacing cx="78028800" cy="78028800"/>
</p:viewPr>
</file>

<file path=ppt/_rels/presentation.xml.rels><?xml version="1.0" encoding="UTF-8" standalone="yes"?><Relationships xmlns="http://schemas.openxmlformats.org/package/2006/relationships"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anchor="b" bIns="0" lIns="45720" numCol="1" rIns="45720" tIns="0" vert="horz">
            <a:normAutofit/>
            <a:scene3d>
              <a:camera prst="orthographicFront"/>
              <a:lightRig dir="t" rig="soft">
                <a:rot lat="0" lon="0" rev="17220000"/>
              </a:lightRig>
            </a:scene3d>
            <a:sp3d prstMaterial="softEdge">
              <a:bevelT h="38100" w="38100"/>
            </a:sp3d>
          </a:bodyPr>
          <a:lstStyle>
            <a:lvl1pPr>
              <a:defRPr b="1" baseline="0" cap="all" sz="480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algn="tl" blurRad="127000" dir="2700000" dist="200000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65E0AB3-6D18-4C9B-8456-778A330193E2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C7018AF1-E478-486F-BFBC-DFED5AD64C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idx="1" type="subTitle"/>
          </p:nvPr>
        </p:nvSpPr>
        <p:spPr>
          <a:xfrm>
            <a:off x="1371600" y="3331698"/>
            <a:ext cx="6400800" cy="1752600"/>
          </a:xfrm>
        </p:spPr>
        <p:txBody>
          <a:bodyPr numCol="1"/>
          <a:lstStyle>
            <a:lvl1pPr algn="ctr" indent="0" marL="0">
              <a:buNone/>
              <a:defRPr>
                <a:solidFill>
                  <a:schemeClr val="tx1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65E0AB3-6D18-4C9B-8456-778A330193E2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C7018AF1-E478-486F-BFBC-DFED5AD64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65E0AB3-6D18-4C9B-8456-778A330193E2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C7018AF1-E478-486F-BFBC-DFED5AD64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65E0AB3-6D18-4C9B-8456-778A330193E2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C7018AF1-E478-486F-BFBC-DFED5AD64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anchor="b" bIns="0" numCol="1" vert="horz">
            <a:noAutofit/>
            <a:scene3d>
              <a:camera prst="orthographicFront"/>
              <a:lightRig dir="t" rig="soft">
                <a:rot lat="0" lon="0" rev="17220000"/>
              </a:lightRig>
            </a:scene3d>
            <a:sp3d prstMaterial="softEdge">
              <a:bevelT h="38100" w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b="1" baseline="0" cap="none" sz="480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algn="tl" blurRad="114300" dir="2700000" dist="101600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600200" y="2507786"/>
            <a:ext cx="7086600" cy="1509712"/>
          </a:xfrm>
        </p:spPr>
        <p:txBody>
          <a:bodyPr anchor="t" numCol="1"/>
          <a:lstStyle>
            <a:lvl1pPr algn="l" indent="0" marL="73152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65E0AB3-6D18-4C9B-8456-778A330193E2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7924800" y="6416675"/>
            <a:ext cx="762000" cy="365125"/>
          </a:xfrm>
        </p:spPr>
        <p:txBody>
          <a:bodyPr numCol="1"/>
          <a:lstStyle/>
          <a:p>
            <a:fld id="{C7018AF1-E478-486F-BFBC-DFED5AD64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dk1" bg2="dk2" folHlink="folHlink" hlink="hlink" tx1="lt1" tx2="lt2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65E0AB3-6D18-4C9B-8456-778A330193E2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C7018AF1-E478-486F-BFBC-DFED5AD64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 numCol="1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2"/>
            <a:ext cx="4040188" cy="750887"/>
          </a:xfrm>
        </p:spPr>
        <p:txBody>
          <a:bodyPr anchor="ctr" numCol="1"/>
          <a:lstStyle>
            <a:lvl1pPr indent="0" marL="0">
              <a:buNone/>
              <a:defRPr b="0" baseline="0" cap="all" sz="2400">
                <a:solidFill>
                  <a:schemeClr val="tx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3" sz="half" type="body"/>
          </p:nvPr>
        </p:nvSpPr>
        <p:spPr>
          <a:xfrm>
            <a:off x="4645025" y="1535112"/>
            <a:ext cx="4041775" cy="750887"/>
          </a:xfrm>
        </p:spPr>
        <p:txBody>
          <a:bodyPr anchor="ctr" numCol="1"/>
          <a:lstStyle>
            <a:lvl1pPr indent="0" marL="0">
              <a:buNone/>
              <a:defRPr b="0" baseline="0" cap="all" sz="2400">
                <a:solidFill>
                  <a:schemeClr val="tx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2" sz="quarter"/>
          </p:nvPr>
        </p:nvSpPr>
        <p:spPr>
          <a:xfrm>
            <a:off x="457200" y="2362200"/>
            <a:ext cx="4040188" cy="3763963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362200"/>
            <a:ext cx="4041775" cy="3763963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65E0AB3-6D18-4C9B-8456-778A330193E2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C7018AF1-E478-486F-BFBC-DFED5AD64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65E0AB3-6D18-4C9B-8456-778A330193E2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C7018AF1-E478-486F-BFBC-DFED5AD64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65E0AB3-6D18-4C9B-8456-778A330193E2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C7018AF1-E478-486F-BFBC-DFED5AD64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 vert="horz">
            <a:normAutofit/>
            <a:sp3d prstMaterial="softEdge"/>
          </a:bodyPr>
          <a:lstStyle>
            <a:lvl1pPr algn="l">
              <a:buNone/>
              <a:defRPr b="0" sz="220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idx="2" type="body"/>
          </p:nvPr>
        </p:nvSpPr>
        <p:spPr>
          <a:xfrm>
            <a:off x="457200" y="1524000"/>
            <a:ext cx="3008313" cy="4602163"/>
          </a:xfrm>
        </p:spPr>
        <p:txBody>
          <a:bodyPr numCol="1"/>
          <a:lstStyle>
            <a:lvl1pPr indent="0" marL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 sz="half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65E0AB3-6D18-4C9B-8456-778A330193E2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C7018AF1-E478-486F-BFBC-DFED5AD64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anchor="b" bIns="0" lIns="45720" numCol="1" rIns="45720">
            <a:sp3d prstMaterial="softEdge"/>
          </a:bodyPr>
          <a:lstStyle>
            <a:lvl1pPr algn="ctr">
              <a:buNone/>
              <a:defRPr b="1" sz="2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algn="ctr" cap="sq" cmpd="sng" w="44450">
            <a:solidFill>
              <a:srgbClr val="FFFFFF"/>
            </a:solidFill>
            <a:prstDash val="solid"/>
            <a:miter lim="800000"/>
          </a:ln>
          <a:effectLst>
            <a:outerShdw blurRad="190500" dir="2700000" dist="2286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dir="tr" rig="balanced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 numCol="1"/>
          <a:lstStyle>
            <a:lvl1pPr indent="0">
              <a:buNone/>
              <a:defRPr sz="3200"/>
            </a:lvl1pPr>
          </a:lstStyle>
          <a:p>
            <a:pPr algn="l" eaLnBrk="1" hangingPunct="1" latinLnBrk="0" marL="0" rtl="0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dirty="0" kumimoji="0"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828800" y="1166787"/>
            <a:ext cx="5486400" cy="530352"/>
          </a:xfrm>
        </p:spPr>
        <p:txBody>
          <a:bodyPr anchor="t" lIns="45720" numCol="1" rIns="45720" tIns="45720"/>
          <a:lstStyle>
            <a:lvl1pPr algn="ctr" indent="0" marL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165E0AB3-6D18-4C9B-8456-778A330193E2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C7018AF1-E478-486F-BFBC-DFED5AD64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numCol="1" vert="horz">
            <a:normAutofit/>
            <a:scene3d>
              <a:camera prst="orthographicFront"/>
              <a:lightRig dir="t" rig="soft">
                <a:rot lat="0" lon="0" rev="16800000"/>
              </a:lightRig>
            </a:scene3d>
            <a:sp3d prstMaterial="softEdge">
              <a:bevelT h="38100" w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numCol="1" vert="horz">
            <a:normAutofit/>
          </a:bodyPr>
          <a:lstStyle/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idx="2" sz="half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anchor="b" numCol="1" vert="horz"/>
          <a:lstStyle>
            <a:lvl1pPr algn="l" eaLnBrk="1" hangingPunct="1" latinLnBrk="0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5E0AB3-6D18-4C9B-8456-778A330193E2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3" sz="quarter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anchor="b" numCol="1" vert="horz"/>
          <a:lstStyle>
            <a:lvl1pPr algn="ctr" eaLnBrk="1" hangingPunct="1" latinLnBrk="0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idx="4" sz="quarter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anchor="b" lIns="0" numCol="1" rIns="0" vert="horz"/>
          <a:lstStyle>
            <a:lvl1pPr algn="r" eaLnBrk="1" hangingPunct="1" latinLnBrk="0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018AF1-E478-486F-BFBC-DFED5AD64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ctr" eaLnBrk="1" hangingPunct="1" latinLnBrk="0" rtl="0">
        <a:spcBef>
          <a:spcPct val="0"/>
        </a:spcBef>
        <a:buNone/>
        <a:defRPr b="1" baseline="0" cap="none" kern="1200" kumimoji="0" sz="41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algn="tl" blurRad="114300" dir="2700000" dist="101600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algn="l" eaLnBrk="1" hangingPunct="1" indent="-411480" latinLnBrk="0" marL="548640" rtl="0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ern="1200" kumimoji="0" sz="280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83464" latinLnBrk="0" marL="868680" rtl="0">
        <a:spcBef>
          <a:spcPct val="20000"/>
        </a:spcBef>
        <a:buClr>
          <a:schemeClr val="tx1"/>
        </a:buClr>
        <a:buSzPct val="80000"/>
        <a:buFont typeface="Wingdings 2"/>
        <a:buChar char=""/>
        <a:defRPr kern="1200" kumimoji="0" sz="240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28600" latinLnBrk="0" marL="1133856" rtl="0">
        <a:spcBef>
          <a:spcPct val="20000"/>
        </a:spcBef>
        <a:buClr>
          <a:schemeClr val="tx1"/>
        </a:buClr>
        <a:buSzPct val="95000"/>
        <a:buFont typeface="Wingdings"/>
        <a:buChar char=""/>
        <a:defRPr kern="1200" kumimoji="0" sz="220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182880" latinLnBrk="0" marL="1353312" rtl="0">
        <a:spcBef>
          <a:spcPct val="20000"/>
        </a:spcBef>
        <a:buClr>
          <a:schemeClr val="tx1"/>
        </a:buClr>
        <a:buSzPct val="100000"/>
        <a:buFont typeface="Wingdings 3"/>
        <a:buChar char=""/>
        <a:defRPr kern="1200" kumimoji="0" sz="200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182880" latinLnBrk="0" marL="1545336" rtl="0">
        <a:spcBef>
          <a:spcPct val="20000"/>
        </a:spcBef>
        <a:buClr>
          <a:schemeClr val="tx1"/>
        </a:buClr>
        <a:buFont typeface="Wingdings 2"/>
        <a:buChar char=""/>
        <a:defRPr kern="1200" kumimoji="0" sz="200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764792" rtl="0">
        <a:spcBef>
          <a:spcPct val="20000"/>
        </a:spcBef>
        <a:buClr>
          <a:schemeClr val="tx1"/>
        </a:buClr>
        <a:buFont typeface="Wingdings 3"/>
        <a:buChar char=""/>
        <a:defRPr kern="1200" kumimoji="0" sz="180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65960" rtl="0">
        <a:spcBef>
          <a:spcPct val="20000"/>
        </a:spcBef>
        <a:buClr>
          <a:schemeClr val="tx1"/>
        </a:buClr>
        <a:buFont typeface="Wingdings 2"/>
        <a:buChar char=""/>
        <a:defRPr kern="1200" kumimoji="0" sz="160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67128" rtl="0">
        <a:spcBef>
          <a:spcPct val="20000"/>
        </a:spcBef>
        <a:buClr>
          <a:schemeClr val="tx1"/>
        </a:buClr>
        <a:buFont typeface="Wingdings 2"/>
        <a:buChar char=""/>
        <a:defRPr kern="1200" kumimoji="0" sz="140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368296" rtl="0">
        <a:spcBef>
          <a:spcPct val="20000"/>
        </a:spcBef>
        <a:buClr>
          <a:schemeClr val="tx1"/>
        </a:buClr>
        <a:buFont typeface="Wingdings 2"/>
        <a:buChar char=""/>
        <a:defRPr baseline="0" kern="1200" kumimoji="0"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olosseum-rome-rcol4.jpg"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4191000"/>
            <a:ext cx="42672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dirty="0" lang="en-US" smtClean="0"/>
              <a:t>Ancient Rome: Gladiators</a:t>
            </a:r>
            <a:endParaRPr dirty="0"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/>
        <p:txBody>
          <a:bodyPr numCol="1"/>
          <a:lstStyle/>
          <a:p>
            <a:endParaRPr dirty="0" lang="en-US"/>
          </a:p>
        </p:txBody>
      </p:sp>
      <p:pic>
        <p:nvPicPr>
          <p:cNvPr descr="gladiators1.jpg"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276600"/>
            <a:ext cx="3581400" cy="32159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/>
              <a:t>Facts about Gladiators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>
              <a:buNone/>
            </a:pPr>
            <a:r>
              <a:rPr dirty="0" lang="en-US" smtClean="0"/>
              <a:t>Roman gladiators were trained in mortal combat,</a:t>
            </a:r>
          </a:p>
          <a:p>
            <a:pPr>
              <a:buNone/>
            </a:pPr>
            <a:r>
              <a:rPr dirty="0" lang="en-US" smtClean="0"/>
              <a:t>a form of public entertainment in ancient Rome.</a:t>
            </a:r>
          </a:p>
          <a:p>
            <a:pPr>
              <a:buNone/>
            </a:pPr>
            <a:endParaRPr dirty="0" lang="en-US" smtClean="0"/>
          </a:p>
          <a:p>
            <a:pPr>
              <a:buNone/>
            </a:pPr>
            <a:r>
              <a:rPr dirty="0" lang="en-US" smtClean="0"/>
              <a:t>Roman gladiators were usually convicted</a:t>
            </a:r>
          </a:p>
          <a:p>
            <a:pPr>
              <a:buNone/>
            </a:pPr>
            <a:r>
              <a:rPr dirty="0" lang="en-US" smtClean="0"/>
              <a:t>criminals, slaves, or prisoners of war.</a:t>
            </a:r>
          </a:p>
          <a:p>
            <a:pPr>
              <a:buNone/>
            </a:pPr>
            <a:endParaRPr dirty="0" lang="en-US" smtClean="0"/>
          </a:p>
          <a:p>
            <a:pPr>
              <a:buNone/>
            </a:pPr>
            <a:r>
              <a:rPr dirty="0" lang="en-US" smtClean="0"/>
              <a:t>Many gladiators came from the lands Rome had</a:t>
            </a:r>
          </a:p>
          <a:p>
            <a:pPr>
              <a:buNone/>
            </a:pPr>
            <a:r>
              <a:rPr dirty="0" lang="en-US" smtClean="0"/>
              <a:t>conquered.</a:t>
            </a:r>
          </a:p>
          <a:p>
            <a:pPr>
              <a:buNone/>
            </a:pPr>
            <a:r>
              <a:rPr dirty="0" lang="en-US" smtClean="0"/>
              <a:t>Women could not be gladiators.</a:t>
            </a:r>
          </a:p>
          <a:p>
            <a:pPr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dirty="0" lang="en-US" smtClean="0"/>
              <a:t>Gladiators were supposed to fight to the death, but if they fought extremely well the crowd could decide to spare both fighters</a:t>
            </a:r>
          </a:p>
          <a:p>
            <a:r>
              <a:rPr dirty="0" lang="en-US" smtClean="0"/>
              <a:t>At a large event there could be hundreds of gladiators. In the Coliseum, the audience could be as large as 50,000 people.</a:t>
            </a:r>
          </a:p>
          <a:p>
            <a:r>
              <a:rPr dirty="0" lang="en-US" smtClean="0"/>
              <a:t>Some gladiators who managed to survive the fierce fighting became famous or even wealthy. </a:t>
            </a:r>
          </a:p>
          <a:p>
            <a:r>
              <a:rPr dirty="0" lang="en-US" smtClean="0"/>
              <a:t>As Christianity spread and the power of the Roman Empire declined, the appeal of the games diminished.</a:t>
            </a:r>
            <a:endParaRPr dirty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/>
              <a:t>Imagine you are a Gladiator…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dirty="0" lang="en-US" smtClean="0"/>
              <a:t>A top Roman magazine, “Gladiator’s Today,” sent you a questionnaire to fill out.</a:t>
            </a:r>
          </a:p>
          <a:p>
            <a:pPr>
              <a:buNone/>
            </a:pPr>
            <a:endParaRPr dirty="0" lang="en-US" smtClean="0"/>
          </a:p>
          <a:p>
            <a:r>
              <a:rPr dirty="0" lang="en-US" smtClean="0"/>
              <a:t>Answer the questions in </a:t>
            </a:r>
            <a:r>
              <a:rPr dirty="0" lang="en-US" smtClean="0">
                <a:solidFill>
                  <a:schemeClr val="accent1">
                    <a:lumMod val="75000"/>
                  </a:schemeClr>
                </a:solidFill>
              </a:rPr>
              <a:t>complete sentences </a:t>
            </a:r>
            <a:r>
              <a:rPr dirty="0" lang="en-US" smtClean="0"/>
              <a:t>to let the world know what it is really like to be a gladiator!</a:t>
            </a:r>
            <a:endParaRPr lang="en-US" smtClean="0"/>
          </a:p>
          <a:p>
            <a:pPr>
              <a:buNone/>
            </a:pPr>
            <a:endParaRPr dirty="0" lang="en-US" smtClean="0"/>
          </a:p>
          <a:p>
            <a:r>
              <a:rPr dirty="0" lang="en-US" smtClean="0"/>
              <a:t>Be creative and informative—give as much information as possible.</a:t>
            </a:r>
          </a:p>
          <a:p>
            <a:endParaRPr dirty="0"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<Relationships xmlns="http://schemas.openxmlformats.org/package/2006/relationships"><Relationship Id="rId1" Target="../media/image1.jpeg" Type="http://schemas.openxmlformats.org/officeDocument/2006/relationships/image"/></Relationships>
</file>

<file path=ppt/theme/theme1.xml><?xml version="1.0" encoding="utf-8"?>
<a:theme xmlns:a="http://schemas.openxmlformats.org/drawingml/2006/main" name="Apex">
  <a:themeElements>
    <a:clrScheme name="Apex">
      <a:dk1>
        <a:sysClr lastClr="000000" val="windowText"/>
      </a:dk1>
      <a:lt1>
        <a:sysClr lastClr="FFFFFF" val="window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b="115000" l="-15000" r="115000" t="-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algn="ctr" cap="flat" cmpd="sng" w="9525">
          <a:solidFill>
            <a:schemeClr val="phClr">
              <a:shade val="48000"/>
              <a:satMod val="110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algn="tl" blurRad="130000" dir="2700000" dist="1016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r="2700000" dist="228600" rotWithShape="0" sy="90000">
              <a:srgbClr val="000000">
                <a:alpha val="25500"/>
              </a:srgbClr>
            </a:outerShdw>
          </a:effectLst>
        </a:effectStyle>
        <a:effectStyle>
          <a:effectLst>
            <a:outerShdw blurRad="190500" dir="2700000" dist="228600" rotWithShape="0" sy="90000">
              <a:srgbClr val="000000">
                <a:alpha val="25500"/>
              </a:srgbClr>
            </a:outerShdw>
          </a:effectLst>
          <a:scene3d>
            <a:camera fov="0" prst="orthographicFront">
              <a:rot lat="0" lon="0" rev="0"/>
            </a:camera>
            <a:lightRig dir="tl" rig="soft">
              <a:rot lat="0" lon="0" rev="20100000"/>
            </a:lightRig>
          </a:scene3d>
          <a:sp3d>
            <a:bevelT h="50800" w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b="100000" r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Company>Charlotte Mecklenburg Schools</Company>
  <Words>190</Words>
  <Paragraphs>21</Paragraphs>
  <Slides>4</Slides>
  <Notes>0</Notes>
  <TotalTime>20</TotalTime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Apex</vt:lpstr>
      <vt:lpstr>Ancient Rome: Gladiators</vt:lpstr>
      <vt:lpstr>Facts about Gladiators</vt:lpstr>
      <vt:lpstr>Slide 3</vt:lpstr>
      <vt:lpstr>Imagine you are a Gladiator…</vt:lpstr>
    </vt:vector>
  </TitlesOfParts>
  <LinksUpToDate>false</LinksUpToDate>
  <SharedDoc>false</SharedDoc>
  <HyperlinksChanged>false</HyperlinksChanged>
  <Application>Microsoft Office PowerPoint</Application>
  <AppVersion>12.0000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2012-01-30T23:29:23Z</dcterms:created>
  <dc:creator>pete</dc:creator>
  <cp:lastModifiedBy>pete</cp:lastModifiedBy>
  <dcterms:modified xsi:type="dcterms:W3CDTF">2013-03-22T16:34:49Z</dcterms:modified>
  <cp:revision>5</cp:revision>
  <dc:title>Ancient Rome: Gladiators</dc:title>
</cp:coreProperties>
</file>