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image/wmf" Extension="wmf"/>
  <Default ContentType="application/xml" Extension="xml"/>
  <Override ContentType="application/vnd.openxmlformats-officedocument.extended-properties+xml" PartName="/docProps/app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lvl1pPr algn="l" defTabSz="914400" fontAlgn="base" indent="0" marL="0" rtl="0">
      <a:lnSpc>
        <a:spcPct val="100000"/>
      </a:lnSpc>
      <a:spcBef>
        <a:spcPct val="0"/>
      </a:spcBef>
      <a:spcAft>
        <a:spcPct val="0"/>
      </a:spcAft>
      <a:buNone/>
      <a:defRPr b="0" baseline="0" dirty="0" i="0" lang="en-US" smtClean="0" sz="1800" u="none">
        <a:solidFill>
          <a:schemeClr val="tx1"/>
        </a:solidFill>
        <a:latin charset="0" typeface="Arial"/>
      </a:defRPr>
    </a:lvl1pPr>
    <a:lvl2pPr indent="0" marL="4572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2pPr>
    <a:lvl3pPr indent="0" marL="9144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3pPr>
    <a:lvl4pPr indent="0" marL="13716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4pPr>
    <a:lvl5pPr indent="0" marL="18288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58E950C-86E8-40BB-82B7-FEE4DFDAF3C8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9"/>
  </p:normalViewPr>
</p:viewPr>
</file>

<file path=ppt/_rels/presentation.xml.rels><?xml version="1.0" encoding="UTF-8" standalone="yes"?><Relationships xmlns="http://schemas.openxmlformats.org/package/2006/relationships"><Relationship Id="rId19" Target="slides/slide13.xml" Type="http://schemas.openxmlformats.org/officeDocument/2006/relationships/slide"/><Relationship Id="rId20" Target="slides/slide14.xml" Type="http://schemas.openxmlformats.org/officeDocument/2006/relationships/slide"/><Relationship Id="rId18" Target="slides/slide12.xml" Type="http://schemas.openxmlformats.org/officeDocument/2006/relationships/slide"/><Relationship Id="rId17" Target="slides/slide11.xml" Type="http://schemas.openxmlformats.org/officeDocument/2006/relationships/slide"/><Relationship Id="rId16" Target="slides/slide10.xml" Type="http://schemas.openxmlformats.org/officeDocument/2006/relationships/slide"/><Relationship Id="rId15" Target="slides/slide9.xml" Type="http://schemas.openxmlformats.org/officeDocument/2006/relationships/slide"/><Relationship Id="rId14" Target="slides/slide8.xml" Type="http://schemas.openxmlformats.org/officeDocument/2006/relationships/slide"/><Relationship Id="rId13" Target="slides/slide7.xml" Type="http://schemas.openxmlformats.org/officeDocument/2006/relationships/slide"/><Relationship Id="rId12" Target="slides/slide6.xml" Type="http://schemas.openxmlformats.org/officeDocument/2006/relationships/slide"/><Relationship Id="rId11" Target="slides/slide5.xml" Type="http://schemas.openxmlformats.org/officeDocument/2006/relationships/slide"/><Relationship Id="rId10" Target="slides/slide4.xml" Type="http://schemas.openxmlformats.org/officeDocument/2006/relationships/slide"/><Relationship Id="rId9" Target="slides/slide3.xml" Type="http://schemas.openxmlformats.org/officeDocument/2006/relationships/slide"/><Relationship Id="rId8" Target="slides/slide2.xml" Type="http://schemas.openxmlformats.org/officeDocument/2006/relationships/slide"/><Relationship Id="rId7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2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1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>
            <a:spLocks/>
          </p:cNvSpPr>
          <p:nvPr>
            <p:ph sz="quarter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7" name="Text Box 7"/>
          <p:cNvSpPr>
            <a:spLocks/>
          </p:cNvSpPr>
          <p:nvPr>
            <p:ph idx="1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8" name="Text Box 8"/>
          <p:cNvSpPr>
            <a:spLocks/>
          </p:cNvSpPr>
          <p:nvPr>
            <p:ph idx="2"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Text Box 9"/>
          <p:cNvSpPr>
            <a:spLocks/>
          </p:cNvSpPr>
          <p:nvPr>
            <p:ph idx="3" sz="quarter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0" name="Text Box 10"/>
          <p:cNvSpPr>
            <a:spLocks/>
          </p:cNvSpPr>
          <p:nvPr>
            <p:ph idx="4" sz="quarter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endParaRPr/>
          </a:p>
        </p:txBody>
      </p:sp>
      <p:sp>
        <p:nvSpPr>
          <p:cNvPr id="11" name="Text Box 11"/>
          <p:cNvSpPr>
            <a:spLocks/>
          </p:cNvSpPr>
          <p:nvPr>
            <p:ph idx="5" sz="quarter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pPr algn="r"/>
            <a:r>
              <a:rPr dirty="0" lang="en-US" smtClean="0" sz="1200"/>
              <a:t>*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 standalone="yes"?><Relationships xmlns="http://schemas.openxmlformats.org/package/2006/relationships"><Relationship Id="rId2" Target="../slides/slide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2" Target="../slides/slide10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2" Target="../slides/slide1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2" Target="../slides/slide1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2" Target="../slides/slide1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2" Target="../slides/slide1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2" Target="../slides/slide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2" Target="../slides/slide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2" Target="../slides/slide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2" Target="../slides/slide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2" Target="../slides/slide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2" Target="../slides/slide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2" Target="../slides/slide8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2" Target="../slides/slide9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70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 numCol="1"/>
          <a:lstStyle/>
          <a:p>
            <a:pPr algn="r" indent="0" marL="0"/>
            <a:r>
              <a:rPr dirty="0" lang="en-US" smtClean="0" sz="1200"/>
              <a:t>*</a:t>
            </a:r>
          </a:p>
        </p:txBody>
      </p:sp>
      <p:sp>
        <p:nvSpPr>
          <p:cNvPr id="71" name="Text Box 71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72" name="Text Box 72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97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 numCol="1"/>
          <a:lstStyle/>
          <a:p>
            <a:pPr algn="r" indent="0" marL="0"/>
            <a:r>
              <a:rPr dirty="0" lang="en-US" smtClean="0" sz="1200"/>
              <a:t>*</a:t>
            </a:r>
          </a:p>
        </p:txBody>
      </p:sp>
      <p:sp>
        <p:nvSpPr>
          <p:cNvPr id="98" name="Text Box 98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9" name="Text Box 99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100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 numCol="1"/>
          <a:lstStyle/>
          <a:p>
            <a:pPr algn="r" indent="0" marL="0"/>
            <a:r>
              <a:rPr dirty="0" lang="en-US" smtClean="0" sz="1200"/>
              <a:t>*</a:t>
            </a:r>
          </a:p>
        </p:txBody>
      </p:sp>
      <p:sp>
        <p:nvSpPr>
          <p:cNvPr id="101" name="Text Box 101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02" name="Text Box 102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Box 103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 numCol="1"/>
          <a:lstStyle/>
          <a:p>
            <a:pPr algn="r" indent="0" marL="0"/>
            <a:r>
              <a:rPr dirty="0" lang="en-US" smtClean="0" sz="1200"/>
              <a:t>*</a:t>
            </a:r>
          </a:p>
        </p:txBody>
      </p:sp>
      <p:sp>
        <p:nvSpPr>
          <p:cNvPr id="104" name="Text Box 104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05" name="Text Box 105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106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 numCol="1"/>
          <a:lstStyle/>
          <a:p>
            <a:pPr algn="r" indent="0" marL="0"/>
            <a:r>
              <a:rPr dirty="0" lang="en-US" smtClean="0" sz="1200"/>
              <a:t>*</a:t>
            </a:r>
          </a:p>
        </p:txBody>
      </p:sp>
      <p:sp>
        <p:nvSpPr>
          <p:cNvPr id="107" name="Text Box 107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08" name="Text Box 108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Box 109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 numCol="1"/>
          <a:lstStyle/>
          <a:p>
            <a:pPr algn="r" indent="0" marL="0"/>
            <a:r>
              <a:rPr dirty="0" lang="en-US" smtClean="0" sz="1200"/>
              <a:t>*</a:t>
            </a:r>
          </a:p>
        </p:txBody>
      </p:sp>
      <p:sp>
        <p:nvSpPr>
          <p:cNvPr id="110" name="Text Box 110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11" name="Text Box 111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73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 numCol="1"/>
          <a:lstStyle/>
          <a:p>
            <a:pPr algn="r" indent="0" marL="0"/>
            <a:r>
              <a:rPr dirty="0" lang="en-US" smtClean="0" sz="1200"/>
              <a:t>*</a:t>
            </a:r>
          </a:p>
        </p:txBody>
      </p:sp>
      <p:sp>
        <p:nvSpPr>
          <p:cNvPr id="74" name="Text Box 74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75" name="Text Box 75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76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 numCol="1"/>
          <a:lstStyle/>
          <a:p>
            <a:pPr algn="r" indent="0" marL="0"/>
            <a:r>
              <a:rPr dirty="0" lang="en-US" smtClean="0" sz="1200"/>
              <a:t>*</a:t>
            </a:r>
          </a:p>
        </p:txBody>
      </p:sp>
      <p:sp>
        <p:nvSpPr>
          <p:cNvPr id="77" name="Text Box 77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78" name="Text Box 78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Box 79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 numCol="1"/>
          <a:lstStyle/>
          <a:p>
            <a:pPr algn="r" indent="0" marL="0"/>
            <a:r>
              <a:rPr dirty="0" lang="en-US" smtClean="0" sz="1200"/>
              <a:t>*</a:t>
            </a:r>
          </a:p>
        </p:txBody>
      </p:sp>
      <p:sp>
        <p:nvSpPr>
          <p:cNvPr id="80" name="Text Box 80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81" name="Text Box 81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Box 82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 numCol="1"/>
          <a:lstStyle/>
          <a:p>
            <a:pPr algn="r" indent="0" marL="0"/>
            <a:r>
              <a:rPr dirty="0" lang="en-US" smtClean="0" sz="1200"/>
              <a:t>*</a:t>
            </a:r>
          </a:p>
        </p:txBody>
      </p:sp>
      <p:sp>
        <p:nvSpPr>
          <p:cNvPr id="83" name="Text Box 83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84" name="Text Box 84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Box 85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 numCol="1"/>
          <a:lstStyle/>
          <a:p>
            <a:pPr algn="r" indent="0" marL="0"/>
            <a:r>
              <a:rPr dirty="0" lang="en-US" smtClean="0" sz="1200"/>
              <a:t>*</a:t>
            </a:r>
          </a:p>
        </p:txBody>
      </p:sp>
      <p:sp>
        <p:nvSpPr>
          <p:cNvPr id="86" name="Text Box 86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87" name="Text Box 87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Box 88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 numCol="1"/>
          <a:lstStyle/>
          <a:p>
            <a:pPr algn="r" indent="0" marL="0"/>
            <a:r>
              <a:rPr dirty="0" lang="en-US" smtClean="0" sz="1200"/>
              <a:t>*</a:t>
            </a:r>
          </a:p>
        </p:txBody>
      </p:sp>
      <p:sp>
        <p:nvSpPr>
          <p:cNvPr id="89" name="Text Box 89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0" name="Text Box 90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Box 91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 numCol="1"/>
          <a:lstStyle/>
          <a:p>
            <a:pPr algn="r" indent="0" marL="0"/>
            <a:r>
              <a:rPr dirty="0" lang="en-US" smtClean="0" sz="1200"/>
              <a:t>*</a:t>
            </a:r>
          </a:p>
        </p:txBody>
      </p:sp>
      <p:sp>
        <p:nvSpPr>
          <p:cNvPr id="92" name="Text Box 92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3" name="Text Box 93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Box 94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 numCol="1"/>
          <a:lstStyle/>
          <a:p>
            <a:pPr algn="r" indent="0" marL="0"/>
            <a:r>
              <a:rPr dirty="0" lang="en-US" smtClean="0" sz="1200"/>
              <a:t>*</a:t>
            </a:r>
          </a:p>
        </p:txBody>
      </p:sp>
      <p:sp>
        <p:nvSpPr>
          <p:cNvPr id="95" name="Text Box 95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96" name="Text Box 96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6699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ext Box 1"/>
          <p:cNvSpPr>
            <a:spLocks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endParaRPr/>
          </a:p>
        </p:txBody>
      </p:sp>
      <p:sp>
        <p:nvSpPr>
          <p:cNvPr id="2" name="Text Box 2"/>
          <p:cNvSpPr>
            <a:spLocks/>
          </p:cNvSpPr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3" name="Text Box 3"/>
          <p:cNvSpPr>
            <a:spLocks/>
          </p:cNvSpPr>
          <p:nvPr>
            <p:ph idx="2" sz="half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4" name="Text Box 4"/>
          <p:cNvSpPr>
            <a:spLocks/>
          </p:cNvSpPr>
          <p:nvPr>
            <p:ph idx="3" sz="quarter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5" name="Text Box 5"/>
          <p:cNvSpPr>
            <a:spLocks/>
          </p:cNvSpPr>
          <p:nvPr>
            <p:ph idx="4" sz="quarter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 algn="r"/>
            <a:r>
              <a:rPr dirty="0" lang="en-US" smtClean="0" sz="1400"/>
              <a:t>*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ctr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4400" u="none">
          <a:solidFill>
            <a:schemeClr val="tx2"/>
          </a:solidFill>
          <a:latin charset="0" typeface="Arial"/>
        </a:defRPr>
      </a:lvl1pPr>
    </p:titleStyle>
    <p:bodyStyle>
      <a:lvl1pPr algn="l" defTabSz="914400" fontAlgn="base" indent="-342900" marL="342900" rtl="0">
        <a:lnSpc>
          <a:spcPct val="100000"/>
        </a:lnSpc>
        <a:spcBef>
          <a:spcPct val="20000"/>
        </a:spcBef>
        <a:spcAft>
          <a:spcPct val="0"/>
        </a:spcAft>
        <a:buChar char="•"/>
        <a:defRPr b="0" baseline="0" dirty="0" i="0" lang="en-US" smtClean="0" sz="3200" u="none">
          <a:solidFill>
            <a:schemeClr val="tx1"/>
          </a:solidFill>
          <a:latin charset="0" typeface="Arial"/>
        </a:defRPr>
      </a:lvl1pPr>
      <a:lvl2pPr indent="-285750" marL="742950">
        <a:lnSpc>
          <a:spcPct val="100000"/>
        </a:lnSpc>
        <a:spcBef>
          <a:spcPct val="20000"/>
        </a:spcBef>
        <a:spcAft>
          <a:spcPct val="0"/>
        </a:spcAft>
        <a:buChar char="–"/>
        <a:defRPr b="0" dirty="0" i="0" lang="en-US" smtClean="0" sz="2800" u="none">
          <a:solidFill>
            <a:schemeClr val="tx1"/>
          </a:solidFill>
          <a:latin charset="0" typeface="Arial"/>
        </a:defRPr>
      </a:lvl2pPr>
      <a:lvl3pPr indent="-228600" marL="1143000">
        <a:lnSpc>
          <a:spcPct val="100000"/>
        </a:lnSpc>
        <a:spcBef>
          <a:spcPct val="20000"/>
        </a:spcBef>
        <a:spcAft>
          <a:spcPct val="0"/>
        </a:spcAft>
        <a:buChar char="•"/>
        <a:defRPr b="0" dirty="0" i="0" lang="en-US" smtClean="0" sz="2400" u="none">
          <a:solidFill>
            <a:schemeClr val="tx1"/>
          </a:solidFill>
          <a:latin charset="0" typeface="Arial"/>
        </a:defRPr>
      </a:lvl3pPr>
      <a:lvl4pPr indent="-228600" marL="1600200">
        <a:lnSpc>
          <a:spcPct val="100000"/>
        </a:lnSpc>
        <a:spcBef>
          <a:spcPct val="20000"/>
        </a:spcBef>
        <a:spcAft>
          <a:spcPct val="0"/>
        </a:spcAft>
        <a:buChar char="–"/>
        <a:defRPr b="0" dirty="0" i="0" lang="en-US" smtClean="0" sz="2000" u="none">
          <a:solidFill>
            <a:schemeClr val="tx1"/>
          </a:solidFill>
          <a:latin charset="0" typeface="Arial"/>
        </a:defRPr>
      </a:lvl4pPr>
      <a:lvl5pPr indent="-228600" marL="2057400">
        <a:lnSpc>
          <a:spcPct val="100000"/>
        </a:lnSpc>
        <a:spcBef>
          <a:spcPct val="20000"/>
        </a:spcBef>
        <a:spcAft>
          <a:spcPct val="0"/>
        </a:spcAft>
        <a:buChar char="»"/>
        <a:defRPr b="0" dirty="0" i="0" lang="en-US" smtClean="0" sz="2000" u="none">
          <a:solidFill>
            <a:schemeClr val="tx1"/>
          </a:solidFill>
          <a:latin charset="0" typeface="Arial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typeface="Arial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typeface="Arial"/>
        </a:defRPr>
      </a:lvl5pPr>
    </p:otherStyle>
  </p:txStyles>
</p:sldMaster>
</file>

<file path=ppt/slides/_rels/slide1.xml.rels><?xml version="1.0" encoding="UTF-8" standalone="yes"?><Relationships xmlns="http://schemas.openxmlformats.org/package/2006/relationships"><Relationship Id="rId4" Target="../media/image2.wmf" Type="http://schemas.openxmlformats.org/officeDocument/2006/relationships/image"/><Relationship Id="rId3" Target="../media/image1.wmf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12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3" Target="../media/image13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3" Target="../media/image14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3" Target="../media/image15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5" Target="http://www.crystalinks.com/olympians.html" TargetMode="External" Type="http://schemas.openxmlformats.org/officeDocument/2006/relationships/hyperlink"/><Relationship Id="rId4" Target="http://www.climb.mountains.com/Classic_Peaks_files/National_Park_Classics_files/Olympus_files/OlyClimb15.jpg" TargetMode="External" Type="http://schemas.openxmlformats.org/officeDocument/2006/relationships/hyperlink"/><Relationship Id="rId3" Target="http://upload.wikimedia.org/wikipedia/commons/1/1c/Homer_British_Museum.jpg" TargetMode="External" Type="http://schemas.openxmlformats.org/officeDocument/2006/relationships/hyperlink"/><Relationship Id="rId2" Target="../notesSlides/notesSlide14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4" Target="../media/image4.jpeg" Type="http://schemas.openxmlformats.org/officeDocument/2006/relationships/image"/><Relationship Id="rId3" Target="../media/image3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3" Target="../media/image5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notesSlides/notesSlide4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3" Target="../media/image6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3" Target="../media/image7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4" Target="../media/image9.jpeg" Type="http://schemas.openxmlformats.org/officeDocument/2006/relationships/image"/><Relationship Id="rId3" Target="../media/image8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3" Target="../media/image10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3" Target="../media/image11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2"/>
          <p:cNvSpPr>
            <a:spLocks/>
          </p:cNvSpPr>
          <p:nvPr>
            <p:ph type="ctrTitle"/>
          </p:nvPr>
        </p:nvSpPr>
        <p:spPr>
          <a:xfrm>
            <a:off x="381000" y="152400"/>
            <a:ext cx="7086600" cy="2003425"/>
          </a:xfrm>
          <a:prstGeom prst="rect">
            <a:avLst/>
          </a:prstGeom>
        </p:spPr>
        <p:txBody>
          <a:bodyPr anchor="ctr" bIns="45720" lIns="91440" numCol="1" rIns="91440" tIns="45720" wrap="square"/>
          <a:lstStyle>
            <a:lvl1pPr>
              <a:defRPr dirty="0" lang="en-US" smtClean="0"/>
            </a:lvl1pPr>
          </a:lstStyle>
          <a:p>
            <a:pPr/>
            <a:r>
              <a:rPr dirty="0" lang="en-US" smtClean="0" sz="6600">
                <a:latin charset="0" pitchFamily="18" typeface="Castellar"/>
              </a:rPr>
              <a:t>Greek Mythology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295400" y="2057400"/>
            <a:ext cx="51816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858000" y="228600"/>
            <a:ext cx="1881187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Box 17"/>
          <p:cNvSpPr txBox="1">
            <a:spLocks/>
          </p:cNvSpPr>
          <p:nvPr/>
        </p:nvSpPr>
        <p:spPr>
          <a:xfrm>
            <a:off x="82550" y="6510337"/>
            <a:ext cx="3657600" cy="274637"/>
          </a:xfrm>
          <a:prstGeom prst="rect">
            <a:avLst/>
          </a:prstGeom>
          <a:noFill/>
          <a:ln>
            <a:noFill/>
          </a:ln>
        </p:spPr>
        <p:txBody>
          <a:bodyPr numCol="1" wrap="none">
            <a:spAutoFit/>
          </a:bodyPr>
          <a:lstStyle/>
          <a:p>
            <a:pPr indent="0" marL="0"/>
            <a:r>
              <a:rPr b="1" dirty="0" lang="en-US" smtClean="0" sz="1200">
                <a:solidFill>
                  <a:srgbClr val="FF0066"/>
                </a:solidFill>
              </a:rPr>
              <a:t>Copyright © Clara Kim 2007. All rights 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52"/>
          <p:cNvSpPr>
            <a:spLocks/>
          </p:cNvSpPr>
          <p:nvPr>
            <p:ph type="title"/>
          </p:nvPr>
        </p:nvSpPr>
        <p:spPr>
          <a:xfrm>
            <a:off x="533400" y="274637"/>
            <a:ext cx="8229600" cy="792162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lang="en-US" smtClean="0" sz="6000">
                <a:latin charset="0" pitchFamily="18" typeface="Castellar"/>
              </a:rPr>
              <a:t>Apollo</a:t>
            </a:r>
          </a:p>
        </p:txBody>
      </p:sp>
      <p:sp>
        <p:nvSpPr>
          <p:cNvPr id="53" name="Text Box 53"/>
          <p:cNvSpPr>
            <a:spLocks/>
          </p:cNvSpPr>
          <p:nvPr>
            <p:ph sz="half" type="body"/>
          </p:nvPr>
        </p:nvSpPr>
        <p:spPr>
          <a:xfrm>
            <a:off x="4648200" y="1295400"/>
            <a:ext cx="4495800" cy="5257800"/>
          </a:xfrm>
          <a:prstGeom prst="rect">
            <a:avLst/>
          </a:prstGeom>
        </p:spPr>
        <p:txBody>
          <a:bodyPr anchor="t" bIns="45720" lIns="91440" numCol="1" rIns="91440" tIns="45720" wrap="square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/>
            <a:r>
              <a:rPr dirty="0" lang="en-US" smtClean="0" sz="4400"/>
              <a:t> God of </a:t>
            </a:r>
            <a:r>
              <a:rPr dirty="0" lang="en-US" smtClean="0" sz="4400" u="sng"/>
              <a:t>medicine</a:t>
            </a:r>
            <a:r>
              <a:rPr dirty="0" lang="en-US" smtClean="0" sz="4400"/>
              <a:t>, healing, light and </a:t>
            </a:r>
            <a:r>
              <a:rPr dirty="0" lang="en-US" smtClean="0" sz="4400" u="sng"/>
              <a:t>truth</a:t>
            </a:r>
          </a:p>
          <a:p>
            <a:pPr/>
            <a:r>
              <a:rPr dirty="0" lang="en-US" smtClean="0" sz="4400"/>
              <a:t>Bringer of death and </a:t>
            </a:r>
            <a:r>
              <a:rPr dirty="0" lang="en-US" smtClean="0" sz="4400" u="sng"/>
              <a:t>plague</a:t>
            </a:r>
          </a:p>
        </p:txBody>
      </p:sp>
      <p:pic>
        <p:nvPicPr>
          <p:cNvPr id="54" name="Picture 54"/>
          <p:cNvPicPr>
            <a:picLocks noChangeAspect="1"/>
          </p:cNvPicPr>
          <p:nvPr/>
        </p:nvPicPr>
        <p:blipFill>
          <a:blip r:embed="rId3"/>
          <a:srcRect l="9938" r="5252"/>
          <a:stretch/>
        </p:blipFill>
        <p:spPr>
          <a:xfrm>
            <a:off x="100012" y="1295400"/>
            <a:ext cx="44577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56"/>
          <p:cNvSpPr>
            <a:spLocks/>
          </p:cNvSpPr>
          <p:nvPr>
            <p:ph type="title"/>
          </p:nvPr>
        </p:nvSpPr>
        <p:spPr>
          <a:xfrm>
            <a:off x="457200" y="0"/>
            <a:ext cx="8229600" cy="868362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lang="en-US" smtClean="0" sz="6000">
                <a:latin charset="0" pitchFamily="18" typeface="Castellar"/>
              </a:rPr>
              <a:t>Artemis</a:t>
            </a:r>
          </a:p>
        </p:txBody>
      </p:sp>
      <p:sp>
        <p:nvSpPr>
          <p:cNvPr id="57" name="Text Box 57"/>
          <p:cNvSpPr>
            <a:spLocks/>
          </p:cNvSpPr>
          <p:nvPr>
            <p:ph sz="half" type="body"/>
          </p:nvPr>
        </p:nvSpPr>
        <p:spPr>
          <a:xfrm>
            <a:off x="4419600" y="1295400"/>
            <a:ext cx="4419600" cy="5257800"/>
          </a:xfrm>
          <a:prstGeom prst="rect">
            <a:avLst/>
          </a:prstGeom>
        </p:spPr>
        <p:txBody>
          <a:bodyPr anchor="t" bIns="45720" lIns="91440" numCol="1" rIns="91440" tIns="45720" wrap="square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/>
            <a:r>
              <a:rPr dirty="0" lang="en-US" smtClean="0" sz="4400"/>
              <a:t>Goddess of the </a:t>
            </a:r>
            <a:r>
              <a:rPr dirty="0" lang="en-US" smtClean="0" sz="4400" u="sng"/>
              <a:t>hunt</a:t>
            </a:r>
            <a:r>
              <a:rPr dirty="0" lang="en-US" smtClean="0" sz="4400"/>
              <a:t> and bow and arrows</a:t>
            </a:r>
          </a:p>
          <a:p>
            <a:pPr/>
            <a:r>
              <a:rPr dirty="0" lang="en-US" smtClean="0" sz="4400" u="sng"/>
              <a:t>Twin</a:t>
            </a:r>
            <a:r>
              <a:rPr dirty="0" lang="en-US" smtClean="0" sz="4400"/>
              <a:t> sister of Apollo</a:t>
            </a:r>
          </a:p>
          <a:p>
            <a:pPr/>
            <a:r>
              <a:rPr dirty="0" lang="en-US" smtClean="0" sz="4400"/>
              <a:t>Daughter of </a:t>
            </a:r>
            <a:r>
              <a:rPr dirty="0" lang="en-US" smtClean="0" sz="4400" u="sng"/>
              <a:t>Zeus</a:t>
            </a:r>
          </a:p>
        </p:txBody>
      </p:sp>
      <p:pic>
        <p:nvPicPr>
          <p:cNvPr id="58" name="Picture 58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82562" y="990600"/>
            <a:ext cx="3813175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60"/>
          <p:cNvSpPr>
            <a:spLocks/>
          </p:cNvSpPr>
          <p:nvPr>
            <p:ph type="title"/>
          </p:nvPr>
        </p:nvSpPr>
        <p:spPr>
          <a:xfrm>
            <a:off x="4191000" y="228600"/>
            <a:ext cx="4648200" cy="1143000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lang="en-US" smtClean="0" sz="6000">
                <a:latin charset="0" pitchFamily="18" typeface="Castellar"/>
              </a:rPr>
              <a:t>Athena</a:t>
            </a:r>
          </a:p>
        </p:txBody>
      </p:sp>
      <p:sp>
        <p:nvSpPr>
          <p:cNvPr id="61" name="Text Box 61"/>
          <p:cNvSpPr>
            <a:spLocks/>
          </p:cNvSpPr>
          <p:nvPr>
            <p:ph sz="half" type="body"/>
          </p:nvPr>
        </p:nvSpPr>
        <p:spPr>
          <a:xfrm>
            <a:off x="4267200" y="1447800"/>
            <a:ext cx="4724400" cy="5257800"/>
          </a:xfrm>
          <a:prstGeom prst="rect">
            <a:avLst/>
          </a:prstGeom>
        </p:spPr>
        <p:txBody>
          <a:bodyPr anchor="t" bIns="45720" lIns="91440" numCol="1" rIns="91440" tIns="45720" wrap="square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/>
            <a:r>
              <a:rPr dirty="0" lang="en-US" smtClean="0" sz="4800"/>
              <a:t>Goddess of Heroes and </a:t>
            </a:r>
            <a:r>
              <a:rPr dirty="0" lang="en-US" smtClean="0" sz="4800" u="sng"/>
              <a:t>WISDOM</a:t>
            </a:r>
          </a:p>
          <a:p>
            <a:pPr/>
            <a:r>
              <a:rPr dirty="0" lang="en-US" smtClean="0" sz="4800"/>
              <a:t>Patron Goddess of </a:t>
            </a:r>
            <a:r>
              <a:rPr dirty="0" lang="en-US" smtClean="0" sz="4800" u="sng"/>
              <a:t>Athens</a:t>
            </a:r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04800" y="304800"/>
            <a:ext cx="3706812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Box 64"/>
          <p:cNvSpPr>
            <a:spLocks/>
          </p:cNvSpPr>
          <p:nvPr>
            <p:ph type="title"/>
          </p:nvPr>
        </p:nvSpPr>
        <p:spPr>
          <a:xfrm>
            <a:off x="457200" y="46037"/>
            <a:ext cx="8229600" cy="715962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lang="en-US" smtClean="0" sz="5400">
                <a:latin charset="0" pitchFamily="18" typeface="Castellar"/>
              </a:rPr>
              <a:t>Aphrodite</a:t>
            </a:r>
          </a:p>
        </p:txBody>
      </p:sp>
      <p:sp>
        <p:nvSpPr>
          <p:cNvPr id="65" name="Text Box 65"/>
          <p:cNvSpPr>
            <a:spLocks/>
          </p:cNvSpPr>
          <p:nvPr>
            <p:ph sz="half" type="body"/>
          </p:nvPr>
        </p:nvSpPr>
        <p:spPr>
          <a:xfrm>
            <a:off x="5791200" y="2057400"/>
            <a:ext cx="3048000" cy="3276600"/>
          </a:xfrm>
          <a:prstGeom prst="rect">
            <a:avLst/>
          </a:prstGeom>
        </p:spPr>
        <p:txBody>
          <a:bodyPr anchor="t" bIns="45720" lIns="91440" numCol="1" rIns="91440" tIns="45720" wrap="square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/>
            <a:r>
              <a:rPr dirty="0" lang="en-US" smtClean="0" sz="4400"/>
              <a:t>Goddess of </a:t>
            </a:r>
            <a:r>
              <a:rPr dirty="0" lang="en-US" smtClean="0" sz="4400" u="sng"/>
              <a:t>love</a:t>
            </a:r>
            <a:r>
              <a:rPr dirty="0" lang="en-US" smtClean="0" sz="4400"/>
              <a:t>, lust and beauty</a:t>
            </a:r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981200" y="685800"/>
            <a:ext cx="2628900" cy="593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68"/>
          <p:cNvSpPr>
            <a:spLocks/>
          </p:cNvSpPr>
          <p:nvPr>
            <p:ph type="title"/>
          </p:nvPr>
        </p:nvSpPr>
        <p:spPr>
          <a:xfrm>
            <a:off x="381000" y="46037"/>
            <a:ext cx="8229600" cy="792162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lang="en-US" smtClean="0">
                <a:latin charset="0" pitchFamily="18" typeface="Castellar"/>
              </a:rPr>
              <a:t>Pictures Cited</a:t>
            </a:r>
          </a:p>
        </p:txBody>
      </p:sp>
      <p:sp>
        <p:nvSpPr>
          <p:cNvPr id="69" name="Text Box 69"/>
          <p:cNvSpPr>
            <a:spLocks/>
          </p:cNvSpPr>
          <p:nvPr>
            <p:ph type="body"/>
          </p:nvPr>
        </p:nvSpPr>
        <p:spPr>
          <a:xfrm>
            <a:off x="0" y="1143000"/>
            <a:ext cx="9144000" cy="54864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/>
            <a:r>
              <a:rPr dirty="0" lang="en-US" smtClean="0" sz="1300"/>
              <a:t>Slide 1 – clipart 2007</a:t>
            </a:r>
          </a:p>
          <a:p>
            <a:pPr indent="-342900" marL="342900"/>
            <a:r>
              <a:rPr dirty="0" lang="en-US" smtClean="0" sz="1300"/>
              <a:t>Slide 2 – </a:t>
            </a:r>
            <a:r>
              <a:rPr dirty="0" lang="en-US" smtClean="0" sz="1300">
                <a:hlinkClick r:id="rId3"/>
              </a:rPr>
              <a:t>http://upload.wikimedia.org/wikipedia/commons/1/1c/Homer_British_Museum.jpg</a:t>
            </a:r>
            <a:r>
              <a:rPr dirty="0" lang="en-US" smtClean="0" sz="1300"/>
              <a:t>, http://www.sideshowtoy.com/mas_assets/large/8501.jpg</a:t>
            </a:r>
          </a:p>
          <a:p>
            <a:pPr indent="-342900" marL="342900"/>
            <a:r>
              <a:rPr dirty="0" lang="en-US" smtClean="0" sz="1300"/>
              <a:t>Slide 3 – http://giochinscatola.it/catalog/images/Iliad_ITBox.jpg</a:t>
            </a:r>
          </a:p>
          <a:p>
            <a:pPr indent="-342900" marL="342900"/>
            <a:r>
              <a:rPr dirty="0" lang="en-US" smtClean="0" sz="1300"/>
              <a:t>Slide 5 – http://www.newvideo.com/images/boxart/AAE73096-03.jpg</a:t>
            </a:r>
          </a:p>
          <a:p>
            <a:pPr indent="-342900" marL="342900"/>
            <a:r>
              <a:rPr dirty="0" lang="en-US" smtClean="0" sz="1300"/>
              <a:t>Slide 6 – http://www.travel-guide-greece.com/greek-gods/ancient-greek-gods.jpg</a:t>
            </a:r>
          </a:p>
          <a:p>
            <a:pPr indent="-342900" marL="342900"/>
            <a:r>
              <a:rPr dirty="0" lang="en-US" smtClean="0" sz="1300"/>
              <a:t>Slide 7 – </a:t>
            </a:r>
            <a:r>
              <a:rPr dirty="0" lang="en-US" smtClean="0" sz="1300">
                <a:hlinkClick r:id="rId4"/>
              </a:rPr>
              <a:t>http://www.climb.mountains.com/Classic_Peaks_files/National_Park_Classics_files/Olympus_files/OlyClimb15.jpg</a:t>
            </a:r>
            <a:r>
              <a:rPr dirty="0" lang="en-US" smtClean="0" sz="1300"/>
              <a:t>, and </a:t>
            </a:r>
            <a:r>
              <a:rPr b="1" dirty="0" lang="en-US" smtClean="0" sz="1300">
                <a:solidFill>
                  <a:srgbClr val="000000"/>
                </a:solidFill>
                <a:ea charset="0" typeface="Arial"/>
                <a:hlinkClick r:id="rId5"/>
              </a:rPr>
              <a:t>www.crystalinks.com/olympians.html</a:t>
            </a:r>
            <a:r>
              <a:rPr dirty="0" lang="en-US" smtClean="0" sz="1300"/>
              <a:t> </a:t>
            </a:r>
          </a:p>
          <a:p>
            <a:pPr indent="-342900" marL="342900"/>
            <a:r>
              <a:rPr dirty="0" lang="en-US" smtClean="0" sz="1300"/>
              <a:t>Slide 8 – http://memimage.cardomain.net/member_images/4/web/736000-736999/736724_43.jpg</a:t>
            </a:r>
          </a:p>
          <a:p>
            <a:pPr indent="-342900" marL="342900"/>
            <a:r>
              <a:rPr dirty="0" lang="en-US" smtClean="0" sz="1300"/>
              <a:t>Slide 9 – http://theseventhvoyage.com/images/Jason%20and%20the%20Argonauts/Hera.jpg</a:t>
            </a:r>
          </a:p>
          <a:p>
            <a:pPr indent="-342900" marL="342900"/>
            <a:r>
              <a:rPr dirty="0" lang="en-US" smtClean="0" sz="1300"/>
              <a:t>Slide 10 – http://home.ptd.net/~denian/closeups/apollo1.jpg</a:t>
            </a:r>
          </a:p>
          <a:p>
            <a:pPr indent="-342900" marL="342900"/>
            <a:r>
              <a:rPr dirty="0" lang="en-US" smtClean="0" sz="1300"/>
              <a:t>Slide 11 – http://fdrouin.free.fr/photos/uncategorized/artemis.jpg</a:t>
            </a:r>
          </a:p>
          <a:p>
            <a:pPr indent="-342900" marL="342900"/>
            <a:r>
              <a:rPr dirty="0" lang="en-US" smtClean="0" sz="1300"/>
              <a:t>Slide 12 – http://www.diannelaramee.ca/graphics/god_goddesses/athena.jpg</a:t>
            </a:r>
          </a:p>
          <a:p>
            <a:pPr indent="-342900" marL="342900"/>
            <a:r>
              <a:rPr dirty="0" lang="en-US" smtClean="0" sz="1300"/>
              <a:t>Slide 13 – http://hdelboy.club.fr/aphrodite_2.jpg</a:t>
            </a:r>
          </a:p>
          <a:p>
            <a:pPr indent="-342900" marL="342900"/>
            <a:endParaRPr dirty="0" lang="en-US" smtClean="0" sz="1300"/>
          </a:p>
          <a:p>
            <a:pPr indent="-342900" marL="342900"/>
            <a:endParaRPr dirty="0" lang="en-US" smtClean="0" sz="1200"/>
          </a:p>
          <a:p>
            <a:pPr indent="-342900" marL="342900"/>
            <a:endParaRPr dirty="0" lang="en-US" smtClean="0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724400" y="914400"/>
            <a:ext cx="2286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20"/>
          <p:cNvSpPr>
            <a:spLocks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lang="en-US" smtClean="0" sz="6600">
                <a:latin charset="0" pitchFamily="18" typeface="Castellar"/>
              </a:rPr>
              <a:t>Homer</a:t>
            </a:r>
          </a:p>
        </p:txBody>
      </p:sp>
      <p:sp>
        <p:nvSpPr>
          <p:cNvPr id="21" name="Text Box 21"/>
          <p:cNvSpPr>
            <a:spLocks/>
          </p:cNvSpPr>
          <p:nvPr>
            <p:ph sz="half" type="body"/>
          </p:nvPr>
        </p:nvSpPr>
        <p:spPr>
          <a:xfrm>
            <a:off x="0" y="1219200"/>
            <a:ext cx="4800600" cy="5638800"/>
          </a:xfrm>
          <a:prstGeom prst="rect">
            <a:avLst/>
          </a:prstGeom>
        </p:spPr>
        <p:txBody>
          <a:bodyPr anchor="t" bIns="45720" lIns="91440" numCol="1" rIns="91440" tIns="45720" wrap="square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>
              <a:lnSpc>
                <a:spcPct val="90000"/>
              </a:lnSpc>
            </a:pPr>
            <a:r>
              <a:rPr dirty="0" lang="en-US" smtClean="0" sz="4000"/>
              <a:t>The Greeks lacked </a:t>
            </a:r>
            <a:r>
              <a:rPr dirty="0" lang="en-US" smtClean="0" sz="4000" u="sng"/>
              <a:t>writing</a:t>
            </a:r>
            <a:r>
              <a:rPr dirty="0" lang="en-US" smtClean="0" sz="4000"/>
              <a:t>, so they learned about the </a:t>
            </a:r>
            <a:r>
              <a:rPr dirty="0" lang="en-US" smtClean="0" sz="4000" u="sng"/>
              <a:t>Trojan</a:t>
            </a:r>
            <a:r>
              <a:rPr dirty="0" lang="en-US" smtClean="0" sz="4000"/>
              <a:t> </a:t>
            </a:r>
            <a:r>
              <a:rPr dirty="0" lang="en-US" smtClean="0" sz="4000" u="sng"/>
              <a:t>war</a:t>
            </a:r>
            <a:r>
              <a:rPr dirty="0" lang="en-US" smtClean="0" sz="4000"/>
              <a:t> through </a:t>
            </a:r>
            <a:r>
              <a:rPr dirty="0" lang="en-US" smtClean="0" sz="4000" u="sng"/>
              <a:t>spoken word</a:t>
            </a:r>
          </a:p>
          <a:p>
            <a:pPr>
              <a:lnSpc>
                <a:spcPct val="90000"/>
              </a:lnSpc>
            </a:pPr>
            <a:r>
              <a:rPr dirty="0" lang="en-US" smtClean="0" sz="4000"/>
              <a:t>Greatest Greek story teller was a </a:t>
            </a:r>
            <a:r>
              <a:rPr dirty="0" lang="en-US" smtClean="0" sz="4000" u="sng"/>
              <a:t>blind</a:t>
            </a:r>
            <a:r>
              <a:rPr dirty="0" lang="en-US" smtClean="0" sz="4000"/>
              <a:t> man named </a:t>
            </a:r>
            <a:r>
              <a:rPr dirty="0" lang="en-US" smtClean="0" sz="4000" u="sng"/>
              <a:t>Homer.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061075" y="2971800"/>
            <a:ext cx="3082925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 Box 26"/>
          <p:cNvSpPr>
            <a:spLocks/>
          </p:cNvSpPr>
          <p:nvPr>
            <p:ph type="title"/>
          </p:nvPr>
        </p:nvSpPr>
        <p:spPr>
          <a:xfrm>
            <a:off x="5791200" y="3733800"/>
            <a:ext cx="3124200" cy="2514600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lang="en-US" smtClean="0" sz="4000">
                <a:latin charset="0" pitchFamily="18" typeface="Castellar"/>
              </a:rPr>
              <a:t>The Iliad and the Odyssey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27"/>
          <p:cNvSpPr>
            <a:spLocks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lang="en-US" smtClean="0" sz="4000">
                <a:latin charset="0" pitchFamily="18" typeface="Castellar"/>
              </a:rPr>
              <a:t>The Iliad and the Odyssey</a:t>
            </a:r>
          </a:p>
        </p:txBody>
      </p:sp>
      <p:sp>
        <p:nvSpPr>
          <p:cNvPr id="28" name="Text Box 28"/>
          <p:cNvSpPr>
            <a:spLocks/>
          </p:cNvSpPr>
          <p:nvPr>
            <p:ph type="body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/>
            <a:r>
              <a:rPr dirty="0" lang="en-US" smtClean="0" sz="3600"/>
              <a:t>Two epic poems composed by Homer about the </a:t>
            </a:r>
            <a:r>
              <a:rPr dirty="0" lang="en-US" smtClean="0" sz="3600" u="sng"/>
              <a:t>Trojan</a:t>
            </a:r>
            <a:r>
              <a:rPr dirty="0" lang="en-US" smtClean="0" sz="3600"/>
              <a:t> </a:t>
            </a:r>
            <a:r>
              <a:rPr dirty="0" lang="en-US" smtClean="0" sz="3600" u="sng"/>
              <a:t>War.</a:t>
            </a:r>
            <a:r>
              <a:rPr dirty="0" lang="en-US" smtClean="0" sz="3600"/>
              <a:t>  </a:t>
            </a:r>
          </a:p>
          <a:p>
            <a:pPr indent="-342900" marL="342900"/>
            <a:r>
              <a:rPr dirty="0" lang="en-US" smtClean="0" sz="3600"/>
              <a:t>Epics – Narrative poems that tell </a:t>
            </a:r>
            <a:r>
              <a:rPr dirty="0" lang="en-US" smtClean="0" sz="3600" u="sng"/>
              <a:t>about heroic deeds.</a:t>
            </a:r>
          </a:p>
          <a:p>
            <a:pPr indent="-342900" marL="342900"/>
            <a:r>
              <a:rPr dirty="0" lang="en-US" smtClean="0" sz="3600"/>
              <a:t>The heroes of </a:t>
            </a:r>
            <a:r>
              <a:rPr dirty="0" i="1" lang="en-US" smtClean="0" sz="3600" u="sng"/>
              <a:t>The</a:t>
            </a:r>
            <a:r>
              <a:rPr dirty="0" lang="en-US" smtClean="0" sz="3600" u="sng"/>
              <a:t> </a:t>
            </a:r>
            <a:r>
              <a:rPr dirty="0" i="1" lang="en-US" smtClean="0" sz="3600" u="sng"/>
              <a:t>Iliad</a:t>
            </a:r>
            <a:r>
              <a:rPr dirty="0" i="1" lang="en-US" smtClean="0" sz="3600"/>
              <a:t> </a:t>
            </a:r>
            <a:r>
              <a:rPr dirty="0" lang="en-US" smtClean="0" sz="3600"/>
              <a:t>are </a:t>
            </a:r>
            <a:r>
              <a:rPr dirty="0" lang="en-US" smtClean="0" sz="3600" u="sng"/>
              <a:t>Hector</a:t>
            </a:r>
            <a:r>
              <a:rPr dirty="0" lang="en-US" smtClean="0" sz="3600"/>
              <a:t> and </a:t>
            </a:r>
            <a:r>
              <a:rPr dirty="0" lang="en-US" smtClean="0" sz="3600" u="sng"/>
              <a:t>Achilles</a:t>
            </a:r>
            <a:r>
              <a:rPr dirty="0" lang="en-US" smtClean="0" sz="3600"/>
              <a:t>.</a:t>
            </a:r>
          </a:p>
          <a:p>
            <a:pPr indent="-342900" marL="342900"/>
            <a:r>
              <a:rPr dirty="0" i="1" lang="en-US" smtClean="0" sz="3600" u="sng"/>
              <a:t>The Odyssey</a:t>
            </a:r>
            <a:r>
              <a:rPr dirty="0" lang="en-US" smtClean="0" sz="3600"/>
              <a:t> is about a 10 year journey home of </a:t>
            </a:r>
            <a:r>
              <a:rPr dirty="0" lang="en-US" smtClean="0" sz="3600" u="sng"/>
              <a:t>Odysseus</a:t>
            </a:r>
            <a:r>
              <a:rPr dirty="0" lang="en-US" smtClean="0" sz="3600"/>
              <a:t> and his </a:t>
            </a:r>
            <a:r>
              <a:rPr dirty="0" lang="en-US" smtClean="0" sz="3600" u="sng"/>
              <a:t>adventures </a:t>
            </a:r>
            <a:r>
              <a:rPr dirty="0" lang="en-US" smtClean="0" sz="3600"/>
              <a:t>along the way.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9"/>
          <p:cNvSpPr>
            <a:spLocks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lang="en-US" smtClean="0" sz="5400">
                <a:latin charset="0" pitchFamily="18" typeface="Castellar"/>
              </a:rPr>
              <a:t>Greek Myths</a:t>
            </a:r>
          </a:p>
        </p:txBody>
      </p:sp>
      <p:sp>
        <p:nvSpPr>
          <p:cNvPr id="30" name="Text Box 30"/>
          <p:cNvSpPr>
            <a:spLocks/>
          </p:cNvSpPr>
          <p:nvPr>
            <p:ph type="body"/>
          </p:nvPr>
        </p:nvSpPr>
        <p:spPr>
          <a:xfrm>
            <a:off x="0" y="914400"/>
            <a:ext cx="4038600" cy="41910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lnSpc>
                <a:spcPct val="90000"/>
              </a:lnSpc>
            </a:pPr>
            <a:r>
              <a:rPr dirty="0" lang="en-US" smtClean="0" sz="4000"/>
              <a:t>Greeks developed a rich set of </a:t>
            </a:r>
            <a:r>
              <a:rPr b="1" dirty="0" lang="en-US" smtClean="0" sz="4000" u="sng"/>
              <a:t>Myths</a:t>
            </a:r>
            <a:r>
              <a:rPr b="1" dirty="0" lang="en-US" smtClean="0" sz="4000"/>
              <a:t> </a:t>
            </a:r>
            <a:r>
              <a:rPr dirty="0" lang="en-US" smtClean="0" sz="4000"/>
              <a:t>which means </a:t>
            </a:r>
            <a:r>
              <a:rPr dirty="0" lang="en-US" smtClean="0" sz="4000" u="sng"/>
              <a:t>traditional stories about their gods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3"/>
          <a:srcRect b="14996" t="27892"/>
          <a:stretch/>
        </p:blipFill>
        <p:spPr>
          <a:xfrm>
            <a:off x="3429000" y="1011237"/>
            <a:ext cx="5715000" cy="462756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 Box 33"/>
          <p:cNvSpPr>
            <a:spLocks/>
          </p:cNvSpPr>
          <p:nvPr/>
        </p:nvSpPr>
        <p:spPr>
          <a:xfrm>
            <a:off x="0" y="5562600"/>
            <a:ext cx="9144000" cy="1190625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indent="0" marL="0">
              <a:buFontTx/>
              <a:buChar char="•"/>
            </a:pPr>
            <a:r>
              <a:rPr dirty="0" lang="en-US" smtClean="0" sz="3600"/>
              <a:t> Greeks have a </a:t>
            </a:r>
            <a:r>
              <a:rPr b="1" dirty="0" lang="en-US" smtClean="0" sz="3600" u="sng"/>
              <a:t>polytheistic</a:t>
            </a:r>
            <a:r>
              <a:rPr b="1" dirty="0" lang="en-US" smtClean="0" sz="3600"/>
              <a:t> </a:t>
            </a:r>
            <a:r>
              <a:rPr dirty="0" lang="en-US" smtClean="0" sz="3600"/>
              <a:t>religion. This means they believed in </a:t>
            </a:r>
            <a:r>
              <a:rPr dirty="0" lang="en-US" smtClean="0" sz="3600" u="sng"/>
              <a:t>many</a:t>
            </a:r>
            <a:r>
              <a:rPr dirty="0" lang="en-US" smtClean="0" sz="3600"/>
              <a:t> gods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867400" y="1828800"/>
            <a:ext cx="327818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 Box 36"/>
          <p:cNvSpPr>
            <a:spLocks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lang="en-US" smtClean="0" sz="5400">
                <a:latin charset="0" pitchFamily="18" typeface="Castellar"/>
              </a:rPr>
              <a:t>Greek Myths</a:t>
            </a:r>
          </a:p>
        </p:txBody>
      </p:sp>
      <p:sp>
        <p:nvSpPr>
          <p:cNvPr id="37" name="Text Box 37"/>
          <p:cNvSpPr>
            <a:spLocks/>
          </p:cNvSpPr>
          <p:nvPr>
            <p:ph type="body"/>
          </p:nvPr>
        </p:nvSpPr>
        <p:spPr>
          <a:xfrm>
            <a:off x="76200" y="914400"/>
            <a:ext cx="6553200" cy="59436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342900" marL="342900">
              <a:lnSpc>
                <a:spcPct val="90000"/>
              </a:lnSpc>
            </a:pPr>
            <a:r>
              <a:rPr dirty="0" lang="en-US" smtClean="0"/>
              <a:t>Myths </a:t>
            </a:r>
            <a:r>
              <a:rPr dirty="0" lang="en-US" smtClean="0" u="sng"/>
              <a:t>explained</a:t>
            </a:r>
            <a:r>
              <a:rPr dirty="0" lang="en-US" smtClean="0"/>
              <a:t> changing of the seasons and the </a:t>
            </a:r>
            <a:r>
              <a:rPr dirty="0" lang="en-US" smtClean="0" u="sng"/>
              <a:t>mysteries</a:t>
            </a:r>
            <a:r>
              <a:rPr dirty="0" lang="en-US" smtClean="0"/>
              <a:t> of </a:t>
            </a:r>
            <a:r>
              <a:rPr dirty="0" lang="en-US" smtClean="0" u="sng"/>
              <a:t>nature</a:t>
            </a:r>
            <a:r>
              <a:rPr dirty="0" lang="en-US" smtClean="0"/>
              <a:t>.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/>
              <a:t>Greek gods/goddesses had many of the </a:t>
            </a:r>
            <a:r>
              <a:rPr dirty="0" lang="en-US" smtClean="0" u="sng"/>
              <a:t>same</a:t>
            </a:r>
            <a:r>
              <a:rPr dirty="0" lang="en-US" smtClean="0"/>
              <a:t> qualities as </a:t>
            </a:r>
            <a:r>
              <a:rPr dirty="0" lang="en-US" smtClean="0" u="sng"/>
              <a:t>humans</a:t>
            </a:r>
            <a:r>
              <a:rPr dirty="0" lang="en-US" smtClean="0"/>
              <a:t>:</a:t>
            </a:r>
          </a:p>
          <a:p>
            <a:pPr indent="-228600" lvl="2" marL="1143000">
              <a:lnSpc>
                <a:spcPct val="90000"/>
              </a:lnSpc>
            </a:pPr>
            <a:r>
              <a:rPr dirty="0" lang="en-US" smtClean="0"/>
              <a:t>Love</a:t>
            </a:r>
          </a:p>
          <a:p>
            <a:pPr indent="-228600" lvl="2" marL="1143000">
              <a:lnSpc>
                <a:spcPct val="90000"/>
              </a:lnSpc>
            </a:pPr>
            <a:r>
              <a:rPr dirty="0" lang="en-US" smtClean="0" u="sng"/>
              <a:t>Hate</a:t>
            </a:r>
          </a:p>
          <a:p>
            <a:pPr indent="-228600" lvl="2" marL="1143000">
              <a:lnSpc>
                <a:spcPct val="90000"/>
              </a:lnSpc>
            </a:pPr>
            <a:r>
              <a:rPr dirty="0" lang="en-US" smtClean="0" u="sng"/>
              <a:t>Jealousy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/>
              <a:t>Greek gods </a:t>
            </a:r>
            <a:r>
              <a:rPr dirty="0" lang="en-US" smtClean="0" u="sng"/>
              <a:t>competed</a:t>
            </a:r>
            <a:r>
              <a:rPr dirty="0" lang="en-US" smtClean="0"/>
              <a:t> and </a:t>
            </a:r>
            <a:r>
              <a:rPr dirty="0" lang="en-US" smtClean="0" u="sng"/>
              <a:t>fought</a:t>
            </a:r>
            <a:r>
              <a:rPr dirty="0" lang="en-US" smtClean="0"/>
              <a:t> with each other </a:t>
            </a:r>
            <a:r>
              <a:rPr dirty="0" lang="en-US" smtClean="0" u="sng"/>
              <a:t>constantly</a:t>
            </a:r>
            <a:r>
              <a:rPr dirty="0" lang="en-US" smtClean="0"/>
              <a:t>.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/>
              <a:t>Gods lived forever on Mt. Olympus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38"/>
          <p:cNvSpPr>
            <a:spLocks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lang="en-US" smtClean="0" sz="5400">
                <a:latin charset="0" pitchFamily="18" typeface="Castellar"/>
              </a:rPr>
              <a:t>Mt. Olympus</a:t>
            </a:r>
          </a:p>
        </p:txBody>
      </p:sp>
      <p:sp>
        <p:nvSpPr>
          <p:cNvPr id="39" name="Text Box 39"/>
          <p:cNvSpPr>
            <a:spLocks/>
          </p:cNvSpPr>
          <p:nvPr>
            <p:ph type="body"/>
          </p:nvPr>
        </p:nvSpPr>
        <p:spPr>
          <a:xfrm>
            <a:off x="228600" y="1143000"/>
            <a:ext cx="4191000" cy="19050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algn="ctr" indent="-342900" marL="342900">
              <a:buNone/>
            </a:pPr>
            <a:r>
              <a:rPr dirty="0" lang="en-US" smtClean="0" sz="4800"/>
              <a:t>Home of the </a:t>
            </a:r>
            <a:r>
              <a:rPr dirty="0" lang="en-US" smtClean="0" sz="4800" u="sng"/>
              <a:t>Gods</a:t>
            </a: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0" y="2717800"/>
            <a:ext cx="5334000" cy="41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089525" y="1143000"/>
            <a:ext cx="4054475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44"/>
          <p:cNvSpPr>
            <a:spLocks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lang="en-US" smtClean="0" sz="6600">
                <a:latin charset="0" pitchFamily="18" typeface="Castellar"/>
              </a:rPr>
              <a:t>Zeus</a:t>
            </a:r>
          </a:p>
        </p:txBody>
      </p:sp>
      <p:sp>
        <p:nvSpPr>
          <p:cNvPr id="45" name="Text Box 45"/>
          <p:cNvSpPr>
            <a:spLocks/>
          </p:cNvSpPr>
          <p:nvPr>
            <p:ph sz="half" type="body"/>
          </p:nvPr>
        </p:nvSpPr>
        <p:spPr>
          <a:xfrm>
            <a:off x="5257800" y="1371600"/>
            <a:ext cx="3733800" cy="5486400"/>
          </a:xfrm>
          <a:prstGeom prst="rect">
            <a:avLst/>
          </a:prstGeom>
        </p:spPr>
        <p:txBody>
          <a:bodyPr anchor="t" bIns="45720" lIns="91440" numCol="1" rIns="91440" tIns="45720" wrap="square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>
              <a:lnSpc>
                <a:spcPct val="90000"/>
              </a:lnSpc>
            </a:pPr>
            <a:r>
              <a:rPr dirty="0" lang="en-US" smtClean="0" sz="4800" u="sng"/>
              <a:t>King</a:t>
            </a:r>
            <a:r>
              <a:rPr dirty="0" lang="en-US" smtClean="0" sz="4800"/>
              <a:t> of the Gods</a:t>
            </a:r>
          </a:p>
          <a:p>
            <a:pPr>
              <a:lnSpc>
                <a:spcPct val="90000"/>
              </a:lnSpc>
            </a:pPr>
            <a:r>
              <a:rPr dirty="0" lang="en-US" smtClean="0" sz="4800"/>
              <a:t>Ruler of Mt. </a:t>
            </a:r>
            <a:r>
              <a:rPr dirty="0" lang="en-US" smtClean="0" sz="4800" u="sng"/>
              <a:t>Olympus</a:t>
            </a:r>
          </a:p>
          <a:p>
            <a:pPr>
              <a:lnSpc>
                <a:spcPct val="90000"/>
              </a:lnSpc>
            </a:pPr>
            <a:r>
              <a:rPr dirty="0" lang="en-US" smtClean="0" sz="4800"/>
              <a:t>God of sky and </a:t>
            </a:r>
            <a:r>
              <a:rPr dirty="0" lang="en-US" smtClean="0" sz="4800" u="sng"/>
              <a:t>thunder</a:t>
            </a:r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52400" y="1524000"/>
            <a:ext cx="4953000" cy="481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48"/>
          <p:cNvSpPr>
            <a:spLocks/>
          </p:cNvSpPr>
          <p:nvPr>
            <p:ph type="title"/>
          </p:nvPr>
        </p:nvSpPr>
        <p:spPr>
          <a:xfrm>
            <a:off x="457200" y="0"/>
            <a:ext cx="8229600" cy="868362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dirty="0" lang="en-US" smtClean="0" sz="6000">
                <a:latin charset="0" pitchFamily="18" typeface="Castellar"/>
              </a:rPr>
              <a:t>Hera</a:t>
            </a:r>
          </a:p>
        </p:txBody>
      </p:sp>
      <p:sp>
        <p:nvSpPr>
          <p:cNvPr id="49" name="Text Box 49"/>
          <p:cNvSpPr>
            <a:spLocks/>
          </p:cNvSpPr>
          <p:nvPr>
            <p:ph sz="half" type="body"/>
          </p:nvPr>
        </p:nvSpPr>
        <p:spPr>
          <a:xfrm>
            <a:off x="4495800" y="1066800"/>
            <a:ext cx="4419600" cy="5638800"/>
          </a:xfrm>
          <a:prstGeom prst="rect">
            <a:avLst/>
          </a:prstGeom>
        </p:spPr>
        <p:txBody>
          <a:bodyPr anchor="t" bIns="45720" lIns="91440" numCol="1" rIns="91440" tIns="45720" wrap="square"/>
          <a:lstStyle>
            <a:lvl1pPr>
              <a:defRPr dirty="0" lang="en-US" smtClean="0" sz="2800"/>
            </a:lvl1pPr>
            <a:lvl2pPr>
              <a:defRPr dirty="0" lang="en-US" smtClean="0" sz="24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/>
            <a:r>
              <a:rPr dirty="0" lang="en-US" smtClean="0" sz="4800"/>
              <a:t>Wife of </a:t>
            </a:r>
            <a:r>
              <a:rPr dirty="0" lang="en-US" smtClean="0" sz="4800" u="sng"/>
              <a:t>Zeus</a:t>
            </a:r>
          </a:p>
          <a:p>
            <a:pPr/>
            <a:r>
              <a:rPr dirty="0" lang="en-US" smtClean="0" sz="4800"/>
              <a:t>Goddess of </a:t>
            </a:r>
            <a:r>
              <a:rPr dirty="0" lang="en-US" smtClean="0" sz="4800" u="sng"/>
              <a:t>Marriage</a:t>
            </a:r>
          </a:p>
        </p:txBody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3"/>
          <a:srcRect l="30556" r="31482"/>
          <a:stretch/>
        </p:blipFill>
        <p:spPr>
          <a:xfrm>
            <a:off x="228600" y="914400"/>
            <a:ext cx="4011612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Words>348</Words>
  <Paragraphs>71</Paragraphs>
  <Slides>14</Slides>
  <Notes>14</Notes>
  <TotalTime>0</TotalTime>
  <HiddenSlides>0</HiddenSlides>
  <ScaleCrop>false</ScaleCrop>
  <HyperlinksChanged>false</HyperlinksChanged>
  <Application>Microsoft Office PowerPoint</Application>
  <PresentationFormat/>
</Properties>
</file>