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F6F39-39BF-4164-9378-33B7E068B0B7}" type="datetimeFigureOut">
              <a:rPr lang="en-US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A1C94-CE7D-4B50-BD81-1AD607ABFB4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7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53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27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5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9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450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45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03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33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67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08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81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27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01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20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11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97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40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A1C94-CE7D-4B50-BD81-1AD607ABFB49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7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10/20/2015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Literary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Hunger Games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422275"/>
            <a:ext cx="9282112" cy="1215232"/>
          </a:xfrm>
        </p:spPr>
        <p:txBody>
          <a:bodyPr/>
          <a:lstStyle/>
          <a:p>
            <a:r>
              <a:rPr lang="en-US"/>
              <a:t>Irony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1930004"/>
            <a:ext cx="9053513" cy="4156471"/>
          </a:xfrm>
        </p:spPr>
        <p:txBody>
          <a:bodyPr/>
          <a:lstStyle/>
          <a:p>
            <a:r>
              <a:rPr lang="en-US" sz="3600"/>
              <a:t>Contradictions in which something that was supposed to happen is replaced with an unpredictable occurrence.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34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582613"/>
            <a:ext cx="9282112" cy="1197769"/>
          </a:xfrm>
        </p:spPr>
        <p:txBody>
          <a:bodyPr/>
          <a:lstStyle/>
          <a:p>
            <a:r>
              <a:rPr lang="en-US"/>
              <a:t>Dramatic Irony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2162175"/>
            <a:ext cx="9053513" cy="3924300"/>
          </a:xfrm>
        </p:spPr>
        <p:txBody>
          <a:bodyPr/>
          <a:lstStyle/>
          <a:p>
            <a:r>
              <a:rPr lang="en-US" sz="4400"/>
              <a:t>When the audience knows more than a stage character on stage.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55908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493713"/>
            <a:ext cx="9282112" cy="1268810"/>
          </a:xfrm>
        </p:spPr>
        <p:txBody>
          <a:bodyPr/>
          <a:lstStyle/>
          <a:p>
            <a:r>
              <a:rPr lang="en-US"/>
              <a:t>Situational Irony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1983582"/>
            <a:ext cx="9053513" cy="4102893"/>
          </a:xfrm>
        </p:spPr>
        <p:txBody>
          <a:bodyPr/>
          <a:lstStyle/>
          <a:p>
            <a:r>
              <a:rPr lang="en-US" sz="3600"/>
              <a:t>When something happens that is completely different that the expected occurrence. </a:t>
            </a:r>
            <a:endParaRPr lang="en-US" sz="3600" dirty="0"/>
          </a:p>
          <a:p>
            <a:r>
              <a:rPr lang="en-US" sz="3600"/>
              <a:t>Example: The fire station burns down.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8094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654050"/>
            <a:ext cx="9282112" cy="1412082"/>
          </a:xfrm>
        </p:spPr>
        <p:txBody>
          <a:bodyPr/>
          <a:lstStyle/>
          <a:p>
            <a:r>
              <a:rPr lang="en-US"/>
              <a:t>Verbal Irony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2055019"/>
            <a:ext cx="9053513" cy="4031456"/>
          </a:xfrm>
        </p:spPr>
        <p:txBody>
          <a:bodyPr/>
          <a:lstStyle/>
          <a:p>
            <a:r>
              <a:rPr lang="en-US" sz="4000"/>
              <a:t>When something is said that is then opposite of that is meant.</a:t>
            </a:r>
            <a:endParaRPr lang="en-US" sz="4000" dirty="0"/>
          </a:p>
          <a:p>
            <a:r>
              <a:rPr lang="en-US" sz="4000"/>
              <a:t>Example: Your car is as clean as a trash can.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5752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1219" y="582613"/>
            <a:ext cx="9282112" cy="1429942"/>
          </a:xfrm>
        </p:spPr>
        <p:txBody>
          <a:bodyPr/>
          <a:lstStyle/>
          <a:p>
            <a:r>
              <a:rPr lang="en-US"/>
              <a:t>Plot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2233613"/>
            <a:ext cx="9053513" cy="3852862"/>
          </a:xfrm>
        </p:spPr>
        <p:txBody>
          <a:bodyPr/>
          <a:lstStyle/>
          <a:p>
            <a:r>
              <a:rPr lang="en-US" sz="3200"/>
              <a:t>The sequence of events in a story. The plot includes the main conflict, the complications (events), the climax (the point of most tension in a story), and the resolution.</a:t>
            </a:r>
            <a:r>
              <a:rPr lang="en-US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570" y="4025107"/>
            <a:ext cx="4904183" cy="248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00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636588"/>
            <a:ext cx="9282112" cy="1375966"/>
          </a:xfrm>
        </p:spPr>
        <p:txBody>
          <a:bodyPr/>
          <a:lstStyle/>
          <a:p>
            <a:r>
              <a:rPr lang="en-US"/>
              <a:t>Point of 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2019300"/>
            <a:ext cx="9053513" cy="4067175"/>
          </a:xfrm>
        </p:spPr>
        <p:txBody>
          <a:bodyPr/>
          <a:lstStyle/>
          <a:p>
            <a:r>
              <a:rPr lang="en-US" sz="3200"/>
              <a:t>The perspective from which a story is told. The most common points of view are:</a:t>
            </a: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/>
              <a:t>First Person (using I)</a:t>
            </a: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/>
              <a:t>Third-Person (an observer of the events)</a:t>
            </a:r>
            <a:endParaRPr lang="en-US" sz="3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/>
              <a:t>Third-Person Omniscient (and outside observer who knows everything)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27865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618331"/>
            <a:ext cx="9282112" cy="1072754"/>
          </a:xfrm>
        </p:spPr>
        <p:txBody>
          <a:bodyPr/>
          <a:lstStyle/>
          <a:p>
            <a:r>
              <a:rPr lang="en-US"/>
              <a:t>Theme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2019300"/>
            <a:ext cx="9053513" cy="4067175"/>
          </a:xfrm>
        </p:spPr>
        <p:txBody>
          <a:bodyPr/>
          <a:lstStyle/>
          <a:p>
            <a:r>
              <a:rPr lang="en-US" sz="4000"/>
              <a:t>A universal idea that is explored in a story.</a:t>
            </a:r>
            <a:endParaRPr lang="en-US" sz="4000" dirty="0"/>
          </a:p>
          <a:p>
            <a:r>
              <a:rPr lang="en-US" sz="4000"/>
              <a:t>The message or moral a story is trying to teach us.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488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3360" y="654050"/>
            <a:ext cx="9282112" cy="1090613"/>
          </a:xfrm>
        </p:spPr>
        <p:txBody>
          <a:bodyPr/>
          <a:lstStyle/>
          <a:p>
            <a:r>
              <a:rPr lang="en-US"/>
              <a:t>Tone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2108597"/>
            <a:ext cx="9053513" cy="3977878"/>
          </a:xfrm>
        </p:spPr>
        <p:txBody>
          <a:bodyPr/>
          <a:lstStyle/>
          <a:p>
            <a:r>
              <a:rPr lang="en-US" sz="4400"/>
              <a:t>The emotional tome that write or narrator conveys in a story.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17366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3360" y="725488"/>
            <a:ext cx="9282112" cy="1090613"/>
          </a:xfrm>
        </p:spPr>
        <p:txBody>
          <a:bodyPr/>
          <a:lstStyle/>
          <a:p>
            <a:r>
              <a:rPr lang="en-US"/>
              <a:t>Symbols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2019300"/>
            <a:ext cx="9053513" cy="4067175"/>
          </a:xfrm>
        </p:spPr>
        <p:txBody>
          <a:bodyPr/>
          <a:lstStyle/>
          <a:p>
            <a:r>
              <a:rPr lang="en-US" sz="4800"/>
              <a:t>Objects or people that can represent more that their literal interpretation.</a:t>
            </a:r>
            <a:r>
              <a:rPr lang="en-US"/>
              <a:t> </a:t>
            </a:r>
            <a:endParaRPr lang="en-US" dirty="0"/>
          </a:p>
          <a:p>
            <a:r>
              <a:rPr lang="en-US" sz="3200"/>
              <a:t>Example: Dandelions for Katniss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78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204" y="493713"/>
            <a:ext cx="9657159" cy="1644650"/>
          </a:xfrm>
        </p:spPr>
        <p:txBody>
          <a:bodyPr/>
          <a:lstStyle/>
          <a:p>
            <a:r>
              <a:rPr lang="en-US"/>
              <a:t>Characterization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2465785"/>
            <a:ext cx="9053513" cy="3620690"/>
          </a:xfrm>
        </p:spPr>
        <p:txBody>
          <a:bodyPr/>
          <a:lstStyle/>
          <a:p>
            <a:r>
              <a:rPr lang="en-US" sz="3200"/>
              <a:t>An author revels a character's character traits through characterization. There are two ways an author can do this, direct and indirect characterization.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653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618331"/>
            <a:ext cx="9282112" cy="1751410"/>
          </a:xfrm>
        </p:spPr>
        <p:txBody>
          <a:bodyPr>
            <a:normAutofit fontScale="90000"/>
          </a:bodyPr>
          <a:lstStyle/>
          <a:p>
            <a:r>
              <a:rPr lang="en-US"/>
              <a:t>Direct Characterization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4400" y="2216150"/>
            <a:ext cx="9051925" cy="1584721"/>
          </a:xfrm>
        </p:spPr>
        <p:txBody>
          <a:bodyPr/>
          <a:lstStyle/>
          <a:p>
            <a:r>
              <a:rPr lang="en-US" sz="3200"/>
              <a:t>When an author directly states a character trait.</a:t>
            </a:r>
            <a:endParaRPr lang="en-US" sz="3200" dirty="0"/>
          </a:p>
          <a:p>
            <a:r>
              <a:rPr lang="en-US" sz="3200"/>
              <a:t>Example: He was nice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908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079" y="564753"/>
            <a:ext cx="9282112" cy="2108598"/>
          </a:xfrm>
        </p:spPr>
        <p:txBody>
          <a:bodyPr/>
          <a:lstStyle/>
          <a:p>
            <a:r>
              <a:rPr lang="en-US"/>
              <a:t>Indirect Characterization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7888" y="2965450"/>
            <a:ext cx="9051925" cy="2191940"/>
          </a:xfrm>
        </p:spPr>
        <p:txBody>
          <a:bodyPr/>
          <a:lstStyle/>
          <a:p>
            <a:r>
              <a:rPr lang="en-US" sz="3200"/>
              <a:t>When an author hints at a character trait.</a:t>
            </a:r>
            <a:endParaRPr lang="en-US" sz="3200" dirty="0"/>
          </a:p>
          <a:p>
            <a:r>
              <a:rPr lang="en-US" sz="3200"/>
              <a:t>Example: He helped her (implies that he is nice).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167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5532" y="457597"/>
            <a:ext cx="9282112" cy="2019301"/>
          </a:xfrm>
        </p:spPr>
        <p:txBody>
          <a:bodyPr/>
          <a:lstStyle/>
          <a:p>
            <a:r>
              <a:rPr lang="en-US"/>
              <a:t>Figurative Language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2126457"/>
            <a:ext cx="9053513" cy="3960018"/>
          </a:xfrm>
        </p:spPr>
        <p:txBody>
          <a:bodyPr/>
          <a:lstStyle/>
          <a:p>
            <a:r>
              <a:rPr lang="en-US" sz="3600"/>
              <a:t>A figurative comparison between two things. These comparison are not to be taken literally.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450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079" y="546894"/>
            <a:ext cx="9282112" cy="1787129"/>
          </a:xfrm>
        </p:spPr>
        <p:txBody>
          <a:bodyPr/>
          <a:lstStyle/>
          <a:p>
            <a:r>
              <a:rPr lang="en-US"/>
              <a:t>Simile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2162175"/>
            <a:ext cx="9053513" cy="3924300"/>
          </a:xfrm>
        </p:spPr>
        <p:txBody>
          <a:bodyPr/>
          <a:lstStyle/>
          <a:p>
            <a:r>
              <a:rPr lang="en-US" sz="3600"/>
              <a:t>A comparison that uses "like" or "as" </a:t>
            </a:r>
            <a:endParaRPr lang="en-US" sz="3600" dirty="0"/>
          </a:p>
          <a:p>
            <a:r>
              <a:rPr lang="en-US" sz="3600"/>
              <a:t>Example: She was as delicate as an angel.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4647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4797" y="654050"/>
            <a:ext cx="9282112" cy="1215629"/>
          </a:xfrm>
        </p:spPr>
        <p:txBody>
          <a:bodyPr/>
          <a:lstStyle/>
          <a:p>
            <a:r>
              <a:rPr lang="en-US"/>
              <a:t>Metaphor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1894285"/>
            <a:ext cx="9053513" cy="4192190"/>
          </a:xfrm>
        </p:spPr>
        <p:txBody>
          <a:bodyPr/>
          <a:lstStyle/>
          <a:p>
            <a:r>
              <a:rPr lang="en-US" sz="3600"/>
              <a:t>A direct comparison that doesn't use "like or "as"</a:t>
            </a:r>
            <a:endParaRPr lang="en-US" sz="3600" dirty="0"/>
          </a:p>
          <a:p>
            <a:r>
              <a:rPr lang="en-US" sz="3600"/>
              <a:t>Example: She was an angel.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723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439738"/>
            <a:ext cx="9282112" cy="1519237"/>
          </a:xfrm>
        </p:spPr>
        <p:txBody>
          <a:bodyPr/>
          <a:lstStyle/>
          <a:p>
            <a:r>
              <a:rPr lang="en-US"/>
              <a:t>Idiom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1876425"/>
            <a:ext cx="9053513" cy="4210050"/>
          </a:xfrm>
        </p:spPr>
        <p:txBody>
          <a:bodyPr/>
          <a:lstStyle/>
          <a:p>
            <a:r>
              <a:rPr lang="en-US" sz="3200"/>
              <a:t>A common saying that is understood in one language but cannot literally be translated into another language. It's figurative meaning is not the same as its literal meaning.</a:t>
            </a:r>
            <a:endParaRPr lang="en-US" sz="3200" dirty="0"/>
          </a:p>
          <a:p>
            <a:r>
              <a:rPr lang="en-US" sz="3200"/>
              <a:t>Example: Before the actor went on stage, I told him to "break a leg."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586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079" y="475456"/>
            <a:ext cx="9282112" cy="1412082"/>
          </a:xfrm>
        </p:spPr>
        <p:txBody>
          <a:bodyPr/>
          <a:lstStyle/>
          <a:p>
            <a:r>
              <a:rPr lang="en-US"/>
              <a:t>Imagery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350" y="1822847"/>
            <a:ext cx="9053513" cy="4263628"/>
          </a:xfrm>
        </p:spPr>
        <p:txBody>
          <a:bodyPr/>
          <a:lstStyle/>
          <a:p>
            <a:r>
              <a:rPr lang="en-US" sz="4000"/>
              <a:t>A descriptive language that appeals to one or more of the five senses: taste, touch, smell, hearing, sight.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965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0</Words>
  <Application>Microsoft Office PowerPoint</Application>
  <PresentationFormat>Widescreen</PresentationFormat>
  <Paragraphs>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Wood Type</vt:lpstr>
      <vt:lpstr>Literary Terms</vt:lpstr>
      <vt:lpstr>Characterization</vt:lpstr>
      <vt:lpstr>Direct Characterization</vt:lpstr>
      <vt:lpstr>Indirect Characterization</vt:lpstr>
      <vt:lpstr>Figurative Language</vt:lpstr>
      <vt:lpstr>Simile</vt:lpstr>
      <vt:lpstr>Metaphor</vt:lpstr>
      <vt:lpstr>Idiom</vt:lpstr>
      <vt:lpstr>Imagery</vt:lpstr>
      <vt:lpstr>Irony</vt:lpstr>
      <vt:lpstr>Dramatic Irony</vt:lpstr>
      <vt:lpstr>Situational Irony</vt:lpstr>
      <vt:lpstr>Verbal Irony</vt:lpstr>
      <vt:lpstr>Plot</vt:lpstr>
      <vt:lpstr>Point of View</vt:lpstr>
      <vt:lpstr>Theme</vt:lpstr>
      <vt:lpstr>Tone</vt:lpstr>
      <vt:lpstr>Symbols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2</cp:revision>
  <dcterms:created xsi:type="dcterms:W3CDTF">2014-09-12T02:14:24Z</dcterms:created>
  <dcterms:modified xsi:type="dcterms:W3CDTF">2015-10-20T01:38:11Z</dcterms:modified>
</cp:coreProperties>
</file>