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package.core-properties+xml" PartName="/docProps/core.xml"/>
</Types>
</file>

<file path=_rels/.rels><?xml version="1.0" encoding="UTF-8" standalone="yes"?><Relationships xmlns="http://schemas.openxmlformats.org/package/2006/relationships"><Relationship Id="rId4" Target="ppt/presentation.xml" Type="http://schemas.openxmlformats.org/officeDocument/2006/relationships/officeDocument"/><Relationship Id="rId3" Target="docProps/core.xml" Type="http://schemas.openxmlformats.org/package/2006/relationships/metadata/core-properties"/><Relationship Id="rId2" Target="docProps/app.xml" Type="http://schemas.openxmlformats.org/officeDocument/2006/relationships/extended-properties"/><Relationship Id="rId1" Target="docProps/thumbnail.jpeg" Type="http://schemas.openxmlformats.org/package/2006/relationships/metadata/thumbnai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d="100" n="42"/>
          <a:sy d="100" n="42"/>
        </p:scale>
        <p:origin x="-114" y="-540"/>
      </p:cViewPr>
      <p:guideLst>
        <p:guide orient="horz" pos="2160"/>
        <p:guide pos="2880"/>
      </p:guideLst>
    </p:cSldViewPr>
  </p:slideViewPr>
  <p:notesTextViewPr>
    <p:cViewPr>
      <p:scale>
        <a:sx d="100" n="100"/>
        <a:sy d="100" n="100"/>
      </p:scale>
      <p:origin x="0" y="0"/>
    </p:cViewPr>
  </p:notesTextViewPr>
  <p:gridSpacing cx="78028800" cy="78028800"/>
</p:viewPr>
</file>

<file path=ppt/_rels/presentation.xml.rels><?xml version="1.0" encoding="UTF-8" standalone="yes"?><Relationships xmlns="http://schemas.openxmlformats.org/package/2006/relationships"><Relationship Id="rId15" Target="slides/slide10.xml" Type="http://schemas.openxmlformats.org/officeDocument/2006/relationships/slide"/><Relationship Id="rId14" Target="slides/slide9.xml" Type="http://schemas.openxmlformats.org/officeDocument/2006/relationships/slide"/><Relationship Id="rId13" Target="slides/slide8.xml" Type="http://schemas.openxmlformats.org/officeDocument/2006/relationships/slide"/><Relationship Id="rId12" Target="slides/slide7.xml" Type="http://schemas.openxmlformats.org/officeDocument/2006/relationships/slide"/><Relationship Id="rId11" Target="slides/slide6.xml" Type="http://schemas.openxmlformats.org/officeDocument/2006/relationships/slide"/><Relationship Id="rId10" Target="slides/slide5.xml" Type="http://schemas.openxmlformats.org/officeDocument/2006/relationships/slide"/><Relationship Id="rId9" Target="slides/slide4.xml" Type="http://schemas.openxmlformats.org/officeDocument/2006/relationships/slide"/><Relationship Id="rId8" Target="slides/slide3.xml" Type="http://schemas.openxmlformats.org/officeDocument/2006/relationships/slide"/><Relationship Id="rId7" Target="slides/slide2.xml" Type="http://schemas.openxmlformats.org/officeDocument/2006/relationships/slide"/><Relationship Id="rId6" Target="slides/slide1.xml" Type="http://schemas.openxmlformats.org/officeDocument/2006/relationships/slide"/><Relationship Id="rId5" Target="slideMasters/slideMaster1.xml" Type="http://schemas.openxmlformats.org/officeDocument/2006/relationships/slideMaster"/><Relationship Id="rId4" Target="tableStyles.xml" Type="http://schemas.openxmlformats.org/officeDocument/2006/relationships/tableStyles"/><Relationship Id="rId3" Target="presProps.xml" Type="http://schemas.openxmlformats.org/officeDocument/2006/relationships/presProps"/><Relationship Id="rId2" Target="viewProps.xml" Type="http://schemas.openxmlformats.org/officeDocument/2006/relationships/viewProps"/><Relationship Id="rId1" Target="theme/theme1.xml" Type="http://schemas.openxmlformats.org/officeDocument/2006/relationships/theme"/></Relationships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886D02-3091-4F44-8F04-CC2B86DE7A68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454A09BF-780A-462D-8634-D4164849E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886D02-3091-4F44-8F04-CC2B86DE7A68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454A09BF-780A-462D-8634-D4164849E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6629400" y="274638"/>
            <a:ext cx="2057400" cy="5851525"/>
          </a:xfrm>
        </p:spPr>
        <p:txBody>
          <a:bodyPr numCol="1"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457200" y="274638"/>
            <a:ext cx="6019800" cy="5851525"/>
          </a:xfrm>
        </p:spPr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886D02-3091-4F44-8F04-CC2B86DE7A68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454A09BF-780A-462D-8634-D4164849E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886D02-3091-4F44-8F04-CC2B86DE7A68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454A09BF-780A-462D-8634-D4164849E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 numCol="1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722313" y="2906713"/>
            <a:ext cx="7772400" cy="1500187"/>
          </a:xfrm>
        </p:spPr>
        <p:txBody>
          <a:bodyPr anchor="b" numCol="1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886D02-3091-4F44-8F04-CC2B86DE7A68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454A09BF-780A-462D-8634-D4164849E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886D02-3091-4F44-8F04-CC2B86DE7A68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454A09BF-780A-462D-8634-D4164849E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535113"/>
            <a:ext cx="4040188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645025" y="1535113"/>
            <a:ext cx="4041775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886D02-3091-4F44-8F04-CC2B86DE7A68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454A09BF-780A-462D-8634-D4164849E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886D02-3091-4F44-8F04-CC2B86DE7A68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454A09BF-780A-462D-8634-D4164849E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886D02-3091-4F44-8F04-CC2B86DE7A68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454A09BF-780A-462D-8634-D4164849E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886D02-3091-4F44-8F04-CC2B86DE7A68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454A09BF-780A-462D-8634-D4164849E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idx="1" type="pic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886D02-3091-4F44-8F04-CC2B86DE7A68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454A09BF-780A-462D-8634-D4164849E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arget="../slideLayouts/slideLayout11.xml" Type="http://schemas.openxmlformats.org/officeDocument/2006/relationships/slideLayout"/><Relationship Id="rId11" Target="../slideLayouts/slideLayout10.xml" Type="http://schemas.openxmlformats.org/officeDocument/2006/relationships/slideLayout"/><Relationship Id="rId9" Target="../slideLayouts/slideLayout8.xml" Type="http://schemas.openxmlformats.org/officeDocument/2006/relationships/slideLayout"/><Relationship Id="rId10" Target="../slideLayouts/slideLayout9.xml" Type="http://schemas.openxmlformats.org/officeDocument/2006/relationships/slideLayout"/><Relationship Id="rId8" Target="../slideLayouts/slideLayout7.xml" Type="http://schemas.openxmlformats.org/officeDocument/2006/relationships/slideLayout"/><Relationship Id="rId7" Target="../slideLayouts/slideLayout6.xml" Type="http://schemas.openxmlformats.org/officeDocument/2006/relationships/slideLayout"/><Relationship Id="rId6" Target="../slideLayouts/slideLayout5.xml" Type="http://schemas.openxmlformats.org/officeDocument/2006/relationships/slideLayout"/><Relationship Id="rId5" Target="../slideLayouts/slideLayout4.xml" Type="http://schemas.openxmlformats.org/officeDocument/2006/relationships/slideLayout"/><Relationship Id="rId4" Target="../slideLayouts/slideLayout3.xml" Type="http://schemas.openxmlformats.org/officeDocument/2006/relationships/slideLayout"/><Relationship Id="rId3" Target="../slideLayouts/slideLayout2.xml" Type="http://schemas.openxmlformats.org/officeDocument/2006/relationships/slideLayout"/><Relationship Id="rId2" Target="../slideLayouts/slideLayout1.xml" Type="http://schemas.openxmlformats.org/officeDocument/2006/relationships/slideLayout"/><Relationship Id="rId1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numCol="1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numCol="1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86D02-3091-4F44-8F04-CC2B86DE7A68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A09BF-780A-462D-8634-D4164849E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xStyles>
    <p:titleStyle>
      <a:lvl1pPr algn="ctr" defTabSz="9144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charset="0" pitchFamily="34"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charset="0" pitchFamily="34"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charset="0" pitchFamily="34"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charset="0" pitchFamily="34"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charset="0" pitchFamily="34"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<Relationships xmlns="http://schemas.openxmlformats.org/package/2006/relationships"><Relationship Id="rId2" Target="../media/image7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2" Target="https://www.youtube.com/watch?v=t6M5sFXKRcY" TargetMode="External" Type="http://schemas.openxmlformats.org/officeDocument/2006/relationships/hyperlink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<Relationships xmlns="http://schemas.openxmlformats.org/package/2006/relationships"><Relationship Id="rId4" Target="../media/image4.jpeg" Type="http://schemas.openxmlformats.org/officeDocument/2006/relationships/image"/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5.xml.rels><?xml version="1.0" encoding="UTF-8" standalone="yes"?><Relationships xmlns="http://schemas.openxmlformats.org/package/2006/relationships"><Relationship Id="rId2" Target="../media/image5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6.xml.rels><?xml version="1.0" encoding="UTF-8" standalone="yes"?><Relationships xmlns="http://schemas.openxmlformats.org/package/2006/relationships"><Relationship Id="rId2" Target="../media/image4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7.xml.rels><?xml version="1.0" encoding="UTF-8" standalone="yes"?><Relationships xmlns="http://schemas.openxmlformats.org/package/2006/relationships"><Relationship Id="rId2" Target="../media/image2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8.xml.rels><?xml version="1.0" encoding="UTF-8" standalone="yes"?>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9.xml.rels><?xml version="1.0" encoding="UTF-8" standalone="yes"?><Relationships xmlns="http://schemas.openxmlformats.org/package/2006/relationships"><Relationship Id="rId2" Target="../media/image6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 numCol="1"/>
          <a:lstStyle/>
          <a:p>
            <a:r>
              <a:rPr dirty="0" lang="en-US" smtClean="0"/>
              <a:t>The Roman Republic</a:t>
            </a:r>
            <a:endParaRPr dirty="0"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/>
        <p:txBody>
          <a:bodyPr numCol="1"/>
          <a:lstStyle/>
          <a:p>
            <a:endParaRPr dirty="0" lang="en-US"/>
          </a:p>
        </p:txBody>
      </p:sp>
      <p:pic>
        <p:nvPicPr>
          <p:cNvPr descr="Rome.jpg" id="4" name="Picture 3"/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2514600" y="2667000"/>
            <a:ext cx="4267200" cy="308932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b="1" dirty="0" lang="en-US" smtClean="0">
                <a:solidFill>
                  <a:srgbClr val="7030A0"/>
                </a:solidFill>
              </a:rPr>
              <a:t>Separation of power </a:t>
            </a:r>
            <a:endParaRPr b="1" dirty="0" lang="en-US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381000" y="1676400"/>
            <a:ext cx="3200400" cy="4525963"/>
          </a:xfrm>
        </p:spPr>
        <p:txBody>
          <a:bodyPr numCol="1">
            <a:normAutofit fontScale="92500"/>
          </a:bodyPr>
          <a:lstStyle/>
          <a:p>
            <a:r>
              <a:rPr b="1" dirty="0" lang="en-US" smtClean="0">
                <a:solidFill>
                  <a:srgbClr val="7030A0"/>
                </a:solidFill>
              </a:rPr>
              <a:t>What does this mean?</a:t>
            </a:r>
          </a:p>
          <a:p>
            <a:endParaRPr b="1" dirty="0" lang="en-US" smtClean="0">
              <a:solidFill>
                <a:srgbClr val="7030A0"/>
              </a:solidFill>
            </a:endParaRPr>
          </a:p>
          <a:p>
            <a:r>
              <a:rPr b="1" dirty="0" lang="en-US" smtClean="0">
                <a:solidFill>
                  <a:srgbClr val="7030A0"/>
                </a:solidFill>
              </a:rPr>
              <a:t>Modern Day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3429000" y="1600200"/>
            <a:ext cx="5257800" cy="4525963"/>
          </a:xfrm>
        </p:spPr>
        <p:txBody>
          <a:bodyPr numCol="1">
            <a:normAutofit fontScale="92500"/>
          </a:bodyPr>
          <a:lstStyle/>
          <a:p>
            <a:r>
              <a:rPr dirty="0" lang="en-US" smtClean="0"/>
              <a:t>no one person, group, or branch of government has all the power.</a:t>
            </a:r>
          </a:p>
          <a:p>
            <a:endParaRPr dirty="0" lang="en-US" smtClean="0"/>
          </a:p>
          <a:p>
            <a:r>
              <a:rPr dirty="0" lang="en-US" smtClean="0"/>
              <a:t>This idea was central to the creation of the United States government. </a:t>
            </a:r>
          </a:p>
          <a:p>
            <a:pPr lvl="1"/>
            <a:r>
              <a:rPr dirty="0" lang="en-US" smtClean="0"/>
              <a:t>The United States government is separated into three branches—the legislative, executive, and judicial branches—each with their own powers and responsibilities.</a:t>
            </a:r>
          </a:p>
          <a:p>
            <a:endParaRPr dirty="0" lang="en-US" smtClean="0"/>
          </a:p>
          <a:p>
            <a:endParaRPr dirty="0" lang="en-US"/>
          </a:p>
        </p:txBody>
      </p:sp>
      <p:pic>
        <p:nvPicPr>
          <p:cNvPr descr="rome 6.jpg" id="5" name="Picture 4"/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762000" y="4343400"/>
            <a:ext cx="2428875" cy="18859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lang="en-US" smtClean="0"/>
              <a:t>The Founding of Rome 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/>
          </a:bodyPr>
          <a:lstStyle/>
          <a:p>
            <a:r>
              <a:rPr b="1" dirty="0" lang="en-US" smtClean="0"/>
              <a:t>Romulus and Remus</a:t>
            </a:r>
            <a:r>
              <a:rPr dirty="0" lang="en-US" smtClean="0"/>
              <a:t>:. </a:t>
            </a:r>
            <a:r>
              <a:rPr dirty="0" lang="en-US" smtClean="0">
                <a:hlinkClick r:id="rId2"/>
              </a:rPr>
              <a:t>Video</a:t>
            </a:r>
            <a:endParaRPr dirty="0" lang="en-US" smtClean="0"/>
          </a:p>
          <a:p>
            <a:pPr>
              <a:buNone/>
            </a:pPr>
            <a:endParaRPr dirty="0" lang="en-US" smtClean="0"/>
          </a:p>
          <a:p>
            <a:pPr indent="0" marL="0">
              <a:buNone/>
            </a:pPr>
            <a:r>
              <a:rPr dirty="0" lang="en-US" smtClean="0" u="sng"/>
              <a:t>Think </a:t>
            </a:r>
            <a:r>
              <a:rPr dirty="0" lang="en-US" smtClean="0" u="sng"/>
              <a:t>about these questions as you watch the </a:t>
            </a:r>
            <a:r>
              <a:rPr dirty="0" lang="en-US" smtClean="0" u="sng"/>
              <a:t>video</a:t>
            </a:r>
            <a:endParaRPr dirty="0" lang="en-US" smtClean="0" u="sng"/>
          </a:p>
          <a:p>
            <a:r>
              <a:rPr dirty="0" lang="en-US" smtClean="0"/>
              <a:t>Who </a:t>
            </a:r>
            <a:r>
              <a:rPr dirty="0" lang="en-US" smtClean="0"/>
              <a:t>is the father of Romulus and Remus? </a:t>
            </a:r>
          </a:p>
          <a:p>
            <a:r>
              <a:rPr dirty="0" lang="en-US" smtClean="0"/>
              <a:t>What river were the babies sent to float down? </a:t>
            </a:r>
          </a:p>
          <a:p>
            <a:r>
              <a:rPr dirty="0" lang="en-US" smtClean="0"/>
              <a:t>Who watched over Romulus and Remus? </a:t>
            </a:r>
          </a:p>
          <a:p>
            <a:r>
              <a:rPr dirty="0" lang="en-US" smtClean="0"/>
              <a:t>Where did Romulus want to build his city? </a:t>
            </a:r>
          </a:p>
          <a:p>
            <a:r>
              <a:rPr dirty="0" lang="en-US" smtClean="0"/>
              <a:t>Why did Romulus kill Remus? 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r>
              <a:rPr b="1" dirty="0" lang="en-US" smtClean="0">
                <a:solidFill>
                  <a:srgbClr val="7030A0"/>
                </a:solidFill>
              </a:rPr>
              <a:t>People involved in the Republic Government</a:t>
            </a:r>
            <a:endParaRPr b="1" dirty="0" lang="en-US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00200"/>
            <a:ext cx="6629400" cy="4953000"/>
          </a:xfrm>
        </p:spPr>
        <p:txBody>
          <a:bodyPr numCol="1">
            <a:normAutofit fontScale="70000" lnSpcReduction="20000"/>
          </a:bodyPr>
          <a:lstStyle/>
          <a:p>
            <a:endParaRPr dirty="0" lang="en-US" smtClean="0"/>
          </a:p>
          <a:p>
            <a:r>
              <a:rPr dirty="0" lang="en-US" smtClean="0"/>
              <a:t>the group of common people or peasants in Rome who </a:t>
            </a:r>
            <a:r>
              <a:rPr dirty="0" lang="en-US" smtClean="0"/>
              <a:t>want to change </a:t>
            </a:r>
            <a:r>
              <a:rPr dirty="0" lang="en-US" smtClean="0"/>
              <a:t>the government </a:t>
            </a:r>
            <a:r>
              <a:rPr dirty="0" lang="en-US" smtClean="0"/>
              <a:t>so they have more </a:t>
            </a:r>
            <a:r>
              <a:rPr dirty="0" lang="en-US" smtClean="0"/>
              <a:t>of a say in how the city was run. </a:t>
            </a:r>
          </a:p>
          <a:p>
            <a:endParaRPr dirty="0" lang="en-US" smtClean="0"/>
          </a:p>
          <a:p>
            <a:endParaRPr dirty="0" lang="en-US" smtClean="0"/>
          </a:p>
          <a:p>
            <a:r>
              <a:rPr dirty="0" lang="en-US" smtClean="0"/>
              <a:t>Roman nobles who ran the government. Only they could be elected to office, so they held all political power. </a:t>
            </a:r>
          </a:p>
          <a:p>
            <a:endParaRPr dirty="0" lang="en-US" smtClean="0"/>
          </a:p>
          <a:p>
            <a:endParaRPr dirty="0" lang="en-US" smtClean="0"/>
          </a:p>
          <a:p>
            <a:r>
              <a:rPr dirty="0" lang="en-US" smtClean="0"/>
              <a:t>Elected government officials.</a:t>
            </a:r>
          </a:p>
          <a:p>
            <a:endParaRPr dirty="0" lang="en-US" smtClean="0"/>
          </a:p>
          <a:p>
            <a:endParaRPr dirty="0" lang="en-US" smtClean="0"/>
          </a:p>
          <a:p>
            <a:r>
              <a:rPr dirty="0" lang="en-US" smtClean="0"/>
              <a:t>The title of the two most powerful magistrates. </a:t>
            </a:r>
            <a:endParaRPr b="1" dirty="0"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1600200"/>
            <a:ext cx="2590800" cy="4801314"/>
          </a:xfrm>
          <a:prstGeom prst="rect">
            <a:avLst/>
          </a:prstGeom>
          <a:noFill/>
        </p:spPr>
        <p:txBody>
          <a:bodyPr numCol="1" rtlCol="0" wrap="square">
            <a:spAutoFit/>
          </a:bodyPr>
          <a:lstStyle/>
          <a:p>
            <a:endParaRPr dirty="0" lang="en-US" smtClean="0">
              <a:solidFill>
                <a:srgbClr val="7030A0"/>
              </a:solidFill>
            </a:endParaRPr>
          </a:p>
          <a:p>
            <a:r>
              <a:rPr b="1" dirty="0" lang="en-US" smtClean="0" sz="2400" u="sng">
                <a:solidFill>
                  <a:srgbClr val="7030A0"/>
                </a:solidFill>
              </a:rPr>
              <a:t>Plebeians</a:t>
            </a:r>
            <a:r>
              <a:rPr b="1" dirty="0" lang="en-US" smtClean="0" sz="2400">
                <a:solidFill>
                  <a:srgbClr val="7030A0"/>
                </a:solidFill>
              </a:rPr>
              <a:t>:</a:t>
            </a:r>
          </a:p>
          <a:p>
            <a:endParaRPr b="1" dirty="0" lang="en-US" smtClean="0" sz="2400">
              <a:solidFill>
                <a:srgbClr val="7030A0"/>
              </a:solidFill>
            </a:endParaRPr>
          </a:p>
          <a:p>
            <a:endParaRPr b="1" dirty="0" lang="en-US" smtClean="0" sz="2400">
              <a:solidFill>
                <a:srgbClr val="7030A0"/>
              </a:solidFill>
            </a:endParaRPr>
          </a:p>
          <a:p>
            <a:endParaRPr b="1" dirty="0" lang="en-US" smtClean="0" sz="2400">
              <a:solidFill>
                <a:srgbClr val="7030A0"/>
              </a:solidFill>
            </a:endParaRPr>
          </a:p>
          <a:p>
            <a:r>
              <a:rPr b="1" dirty="0" lang="en-US" smtClean="0" sz="2400">
                <a:solidFill>
                  <a:srgbClr val="7030A0"/>
                </a:solidFill>
              </a:rPr>
              <a:t> </a:t>
            </a:r>
            <a:r>
              <a:rPr b="1" dirty="0" lang="en-US" smtClean="0" sz="2400" u="sng">
                <a:solidFill>
                  <a:srgbClr val="7030A0"/>
                </a:solidFill>
              </a:rPr>
              <a:t>Patricians</a:t>
            </a:r>
            <a:r>
              <a:rPr b="1" dirty="0" lang="en-US" smtClean="0" sz="2400">
                <a:solidFill>
                  <a:srgbClr val="7030A0"/>
                </a:solidFill>
              </a:rPr>
              <a:t>:</a:t>
            </a:r>
          </a:p>
          <a:p>
            <a:endParaRPr b="1" dirty="0" lang="en-US" smtClean="0" sz="2400">
              <a:solidFill>
                <a:srgbClr val="7030A0"/>
              </a:solidFill>
            </a:endParaRPr>
          </a:p>
          <a:p>
            <a:endParaRPr b="1" dirty="0" lang="en-US" smtClean="0" sz="2400">
              <a:solidFill>
                <a:srgbClr val="7030A0"/>
              </a:solidFill>
            </a:endParaRPr>
          </a:p>
          <a:p>
            <a:endParaRPr b="1" dirty="0" lang="en-US" smtClean="0" sz="2400">
              <a:solidFill>
                <a:srgbClr val="7030A0"/>
              </a:solidFill>
            </a:endParaRPr>
          </a:p>
          <a:p>
            <a:r>
              <a:rPr b="1" dirty="0" lang="en-US" smtClean="0" sz="2400">
                <a:solidFill>
                  <a:srgbClr val="7030A0"/>
                </a:solidFill>
              </a:rPr>
              <a:t> </a:t>
            </a:r>
            <a:r>
              <a:rPr b="1" dirty="0" lang="en-US" smtClean="0" sz="2400" u="sng">
                <a:solidFill>
                  <a:srgbClr val="7030A0"/>
                </a:solidFill>
              </a:rPr>
              <a:t>Magistrates</a:t>
            </a:r>
            <a:r>
              <a:rPr b="1" dirty="0" lang="en-US" smtClean="0" sz="2400">
                <a:solidFill>
                  <a:srgbClr val="7030A0"/>
                </a:solidFill>
              </a:rPr>
              <a:t>: </a:t>
            </a:r>
          </a:p>
          <a:p>
            <a:endParaRPr b="1" dirty="0" lang="en-US" smtClean="0" sz="2400">
              <a:solidFill>
                <a:srgbClr val="7030A0"/>
              </a:solidFill>
            </a:endParaRPr>
          </a:p>
          <a:p>
            <a:endParaRPr b="1" dirty="0" lang="en-US" smtClean="0" sz="2400">
              <a:solidFill>
                <a:srgbClr val="7030A0"/>
              </a:solidFill>
            </a:endParaRPr>
          </a:p>
          <a:p>
            <a:r>
              <a:rPr b="1" dirty="0" lang="en-US" smtClean="0" sz="2400" u="sng">
                <a:solidFill>
                  <a:srgbClr val="7030A0"/>
                </a:solidFill>
              </a:rPr>
              <a:t>Consuls:</a:t>
            </a:r>
            <a:endParaRPr dirty="0" lang="en-US" sz="2400" u="sng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pPr algn="l"/>
            <a:r>
              <a:rPr b="1" dirty="0" lang="en-US" smtClean="0">
                <a:solidFill>
                  <a:srgbClr val="7030A0"/>
                </a:solidFill>
              </a:rPr>
              <a:t>Parts of the Roman Republic</a:t>
            </a:r>
            <a:endParaRPr b="1" dirty="0" lang="en-US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457200" y="1524000"/>
            <a:ext cx="3505200" cy="5105400"/>
          </a:xfrm>
        </p:spPr>
        <p:txBody>
          <a:bodyPr numCol="1">
            <a:normAutofit/>
          </a:bodyPr>
          <a:lstStyle/>
          <a:p>
            <a:pPr indent="0" marL="0">
              <a:buNone/>
            </a:pPr>
            <a:r>
              <a:rPr b="1" dirty="0" lang="en-US" smtClean="0" sz="4000">
                <a:solidFill>
                  <a:srgbClr val="7030A0"/>
                </a:solidFill>
              </a:rPr>
              <a:t>Made </a:t>
            </a:r>
            <a:r>
              <a:rPr b="1" dirty="0" lang="en-US" smtClean="0" sz="4000">
                <a:solidFill>
                  <a:srgbClr val="7030A0"/>
                </a:solidFill>
              </a:rPr>
              <a:t>up of </a:t>
            </a:r>
            <a:r>
              <a:rPr b="1" dirty="0" lang="en-US" smtClean="0" sz="4000">
                <a:solidFill>
                  <a:srgbClr val="7030A0"/>
                </a:solidFill>
              </a:rPr>
              <a:t>three parts</a:t>
            </a:r>
          </a:p>
          <a:p>
            <a:pPr>
              <a:buNone/>
            </a:pPr>
            <a:endParaRPr b="1" dirty="0" lang="en-US" smtClean="0" sz="2000">
              <a:solidFill>
                <a:srgbClr val="7030A0"/>
              </a:solidFill>
            </a:endParaRPr>
          </a:p>
          <a:p>
            <a:pPr>
              <a:buNone/>
            </a:pPr>
            <a:endParaRPr b="1" dirty="0" lang="en-US" smtClean="0" sz="2000">
              <a:solidFill>
                <a:srgbClr val="7030A0"/>
              </a:solidFill>
            </a:endParaRPr>
          </a:p>
          <a:p>
            <a:pPr>
              <a:buNone/>
            </a:pPr>
            <a:endParaRPr b="1" dirty="0" lang="en-US" smtClean="0" sz="2000">
              <a:solidFill>
                <a:srgbClr val="7030A0"/>
              </a:solidFill>
            </a:endParaRPr>
          </a:p>
          <a:p>
            <a:pPr>
              <a:buNone/>
            </a:pPr>
            <a:endParaRPr dirty="0" lang="en-US" sz="1600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3429000" y="1600200"/>
            <a:ext cx="5486400" cy="4525963"/>
          </a:xfrm>
        </p:spPr>
        <p:txBody>
          <a:bodyPr numCol="1">
            <a:noAutofit/>
          </a:bodyPr>
          <a:lstStyle/>
          <a:p>
            <a:pPr>
              <a:buNone/>
            </a:pPr>
            <a:r>
              <a:rPr b="1" dirty="0" lang="en-US" smtClean="0" sz="3200"/>
              <a:t>1. </a:t>
            </a:r>
            <a:r>
              <a:rPr b="1" dirty="0" lang="en-US" smtClean="0" sz="3200"/>
              <a:t>Magistrates</a:t>
            </a:r>
            <a:endParaRPr b="1" dirty="0" lang="en-US" smtClean="0" sz="3200"/>
          </a:p>
          <a:p>
            <a:pPr>
              <a:buNone/>
            </a:pPr>
            <a:r>
              <a:rPr b="1" dirty="0" lang="en-US" smtClean="0" sz="3200"/>
              <a:t>2. </a:t>
            </a:r>
            <a:r>
              <a:rPr b="1" dirty="0" lang="en-US" smtClean="0" sz="3200"/>
              <a:t>Senate </a:t>
            </a:r>
            <a:endParaRPr b="1" dirty="0" lang="en-US" smtClean="0" sz="3200"/>
          </a:p>
          <a:p>
            <a:pPr>
              <a:buNone/>
            </a:pPr>
            <a:r>
              <a:rPr b="1" dirty="0" lang="en-US" smtClean="0" sz="3200"/>
              <a:t>3. </a:t>
            </a:r>
            <a:r>
              <a:rPr b="1" dirty="0" lang="en-US" smtClean="0" sz="3200"/>
              <a:t>A</a:t>
            </a:r>
            <a:r>
              <a:rPr b="1" dirty="0" lang="en-US" smtClean="0" sz="3200"/>
              <a:t>ssembly</a:t>
            </a:r>
            <a:endParaRPr b="1" dirty="0" lang="en-US" smtClean="0" sz="3200"/>
          </a:p>
          <a:p>
            <a:pPr>
              <a:buNone/>
            </a:pPr>
            <a:endParaRPr b="1" dirty="0" lang="en-US" smtClean="0" sz="1800"/>
          </a:p>
          <a:p>
            <a:endParaRPr b="1" dirty="0" lang="en-US" sz="1800"/>
          </a:p>
        </p:txBody>
      </p:sp>
      <p:pic>
        <p:nvPicPr>
          <p:cNvPr descr="rome 1.jpg" id="8" name="Picture 7"/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6172200" y="3581400"/>
            <a:ext cx="2733675" cy="2514600"/>
          </a:xfrm>
          <a:prstGeom prst="rect">
            <a:avLst/>
          </a:prstGeom>
        </p:spPr>
      </p:pic>
      <p:pic>
        <p:nvPicPr>
          <p:cNvPr descr="rome 2.jpg" id="9" name="Picture 8"/>
          <p:cNvPicPr>
            <a:picLocks noChangeAspect="1"/>
          </p:cNvPicPr>
          <p:nvPr/>
        </p:nvPicPr>
        <p:blipFill>
          <a:blip cstate="print" r:embed="rId3"/>
          <a:stretch>
            <a:fillRect/>
          </a:stretch>
        </p:blipFill>
        <p:spPr>
          <a:xfrm>
            <a:off x="3048000" y="3810000"/>
            <a:ext cx="2895600" cy="2000250"/>
          </a:xfrm>
          <a:prstGeom prst="rect">
            <a:avLst/>
          </a:prstGeom>
        </p:spPr>
      </p:pic>
      <p:pic>
        <p:nvPicPr>
          <p:cNvPr descr="rome 3.jpg" id="10" name="Picture 9"/>
          <p:cNvPicPr>
            <a:picLocks noChangeAspect="1"/>
          </p:cNvPicPr>
          <p:nvPr/>
        </p:nvPicPr>
        <p:blipFill>
          <a:blip cstate="print" r:embed="rId4"/>
          <a:stretch>
            <a:fillRect/>
          </a:stretch>
        </p:blipFill>
        <p:spPr>
          <a:xfrm>
            <a:off x="457200" y="3200400"/>
            <a:ext cx="2509762" cy="31623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b="1" dirty="0" lang="en-US" smtClean="0">
                <a:solidFill>
                  <a:srgbClr val="7030A0"/>
                </a:solidFill>
              </a:rPr>
              <a:t>Part 1: Magistrates</a:t>
            </a:r>
            <a:endParaRPr b="1" dirty="0" lang="en-US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 numCol="1">
            <a:normAutofit/>
          </a:bodyPr>
          <a:lstStyle/>
          <a:p>
            <a:pPr>
              <a:buNone/>
            </a:pPr>
            <a:r>
              <a:rPr b="1" dirty="0" lang="en-US" smtClean="0">
                <a:solidFill>
                  <a:srgbClr val="7030A0"/>
                </a:solidFill>
              </a:rPr>
              <a:t>Who are Magistrates?</a:t>
            </a:r>
          </a:p>
          <a:p>
            <a:pPr>
              <a:buNone/>
            </a:pPr>
            <a:endParaRPr b="1" dirty="0" lang="en-US" smtClean="0">
              <a:solidFill>
                <a:srgbClr val="7030A0"/>
              </a:solidFill>
            </a:endParaRPr>
          </a:p>
          <a:p>
            <a:pPr>
              <a:buNone/>
            </a:pPr>
            <a:endParaRPr b="1" dirty="0" lang="en-US" smtClean="0">
              <a:solidFill>
                <a:srgbClr val="7030A0"/>
              </a:solidFill>
            </a:endParaRPr>
          </a:p>
          <a:p>
            <a:pPr>
              <a:buNone/>
            </a:pPr>
            <a:endParaRPr b="1" dirty="0" lang="en-US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b="1" dirty="0" lang="en-US" smtClean="0">
                <a:solidFill>
                  <a:srgbClr val="7030A0"/>
                </a:solidFill>
              </a:rPr>
              <a:t>What was their role?</a:t>
            </a:r>
          </a:p>
          <a:p>
            <a:pPr>
              <a:buNone/>
            </a:pPr>
            <a:endParaRPr b="1" dirty="0" lang="en-US" smtClean="0">
              <a:solidFill>
                <a:srgbClr val="7030A0"/>
              </a:solidFill>
            </a:endParaRPr>
          </a:p>
          <a:p>
            <a:endParaRPr dirty="0"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 numCol="1">
            <a:normAutofit/>
          </a:bodyPr>
          <a:lstStyle/>
          <a:p>
            <a:r>
              <a:rPr b="1" dirty="0" lang="en-US" smtClean="0"/>
              <a:t>were 20 elected officials who ruled for one year. </a:t>
            </a:r>
          </a:p>
          <a:p>
            <a:endParaRPr b="1" dirty="0" lang="en-US" smtClean="0"/>
          </a:p>
          <a:p>
            <a:r>
              <a:rPr b="1" dirty="0" lang="en-US" smtClean="0"/>
              <a:t>The magistrates performed many duties, acting as judges, tax collectors, and urban planners</a:t>
            </a:r>
          </a:p>
          <a:p>
            <a:endParaRPr b="1" dirty="0" lang="en-US" smtClean="0"/>
          </a:p>
          <a:p>
            <a:endParaRPr dirty="0" lang="en-US"/>
          </a:p>
        </p:txBody>
      </p:sp>
      <p:pic>
        <p:nvPicPr>
          <p:cNvPr descr="rome 4.jpg" id="5" name="Picture 4"/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304800" y="4191000"/>
            <a:ext cx="4444388" cy="242687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pPr algn="l"/>
            <a:r>
              <a:rPr b="1" dirty="0" lang="en-US" smtClean="0">
                <a:solidFill>
                  <a:srgbClr val="7030A0"/>
                </a:solidFill>
              </a:rPr>
              <a:t>Part 1: Magistrates</a:t>
            </a:r>
            <a:endParaRPr b="1" dirty="0" lang="en-US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381000" y="1371600"/>
            <a:ext cx="3429000" cy="4800600"/>
          </a:xfrm>
        </p:spPr>
        <p:txBody>
          <a:bodyPr numCol="1">
            <a:normAutofit fontScale="47500" lnSpcReduction="20000"/>
          </a:bodyPr>
          <a:lstStyle/>
          <a:p>
            <a:pPr>
              <a:buNone/>
            </a:pPr>
            <a:r>
              <a:rPr b="1" dirty="0" lang="en-US" smtClean="0" sz="4600">
                <a:solidFill>
                  <a:srgbClr val="7030A0"/>
                </a:solidFill>
              </a:rPr>
              <a:t>Who are Consuls?</a:t>
            </a:r>
          </a:p>
          <a:p>
            <a:pPr>
              <a:buNone/>
            </a:pPr>
            <a:endParaRPr b="1" dirty="0" lang="en-US" smtClean="0" sz="4600">
              <a:solidFill>
                <a:srgbClr val="7030A0"/>
              </a:solidFill>
            </a:endParaRPr>
          </a:p>
          <a:p>
            <a:pPr>
              <a:buNone/>
            </a:pPr>
            <a:endParaRPr b="1" dirty="0" lang="en-US" smtClean="0" sz="4600">
              <a:solidFill>
                <a:srgbClr val="7030A0"/>
              </a:solidFill>
            </a:endParaRPr>
          </a:p>
          <a:p>
            <a:pPr>
              <a:buNone/>
            </a:pPr>
            <a:endParaRPr b="1" dirty="0" lang="en-US" smtClean="0" sz="4600">
              <a:solidFill>
                <a:srgbClr val="7030A0"/>
              </a:solidFill>
            </a:endParaRPr>
          </a:p>
          <a:p>
            <a:pPr>
              <a:buNone/>
            </a:pPr>
            <a:endParaRPr b="1" dirty="0" lang="en-US" smtClean="0" sz="4600">
              <a:solidFill>
                <a:srgbClr val="7030A0"/>
              </a:solidFill>
            </a:endParaRPr>
          </a:p>
          <a:p>
            <a:pPr>
              <a:buNone/>
            </a:pPr>
            <a:endParaRPr b="1" dirty="0" lang="en-US" smtClean="0" sz="4600">
              <a:solidFill>
                <a:srgbClr val="7030A0"/>
              </a:solidFill>
            </a:endParaRPr>
          </a:p>
          <a:p>
            <a:pPr>
              <a:buNone/>
            </a:pPr>
            <a:r>
              <a:rPr b="1" dirty="0" lang="en-US" smtClean="0" sz="4600">
                <a:solidFill>
                  <a:srgbClr val="7030A0"/>
                </a:solidFill>
              </a:rPr>
              <a:t>What </a:t>
            </a:r>
            <a:r>
              <a:rPr b="1" dirty="0" lang="en-US" smtClean="0" sz="4600">
                <a:solidFill>
                  <a:srgbClr val="7030A0"/>
                </a:solidFill>
              </a:rPr>
              <a:t>was their role?</a:t>
            </a:r>
          </a:p>
          <a:p>
            <a:pPr>
              <a:buNone/>
            </a:pPr>
            <a:endParaRPr b="1" dirty="0" lang="en-US" smtClean="0" sz="4600">
              <a:solidFill>
                <a:srgbClr val="7030A0"/>
              </a:solidFill>
            </a:endParaRPr>
          </a:p>
          <a:p>
            <a:pPr>
              <a:buNone/>
            </a:pPr>
            <a:endParaRPr b="1" dirty="0" lang="en-US" smtClean="0" sz="4600">
              <a:solidFill>
                <a:srgbClr val="7030A0"/>
              </a:solidFill>
            </a:endParaRPr>
          </a:p>
          <a:p>
            <a:pPr>
              <a:buNone/>
            </a:pPr>
            <a:endParaRPr b="1" dirty="0" lang="en-US" smtClean="0" sz="4600">
              <a:solidFill>
                <a:srgbClr val="7030A0"/>
              </a:solidFill>
            </a:endParaRPr>
          </a:p>
          <a:p>
            <a:pPr>
              <a:buNone/>
            </a:pPr>
            <a:endParaRPr b="1" dirty="0" lang="en-US" smtClean="0" sz="4600">
              <a:solidFill>
                <a:srgbClr val="7030A0"/>
              </a:solidFill>
            </a:endParaRPr>
          </a:p>
          <a:p>
            <a:pPr>
              <a:buNone/>
            </a:pPr>
            <a:endParaRPr b="1" dirty="0" lang="en-US" smtClean="0" sz="4600">
              <a:solidFill>
                <a:srgbClr val="7030A0"/>
              </a:solidFill>
            </a:endParaRPr>
          </a:p>
          <a:p>
            <a:pPr>
              <a:buNone/>
            </a:pPr>
            <a:r>
              <a:rPr b="1" dirty="0" lang="en-US" smtClean="0" sz="4600">
                <a:solidFill>
                  <a:srgbClr val="7030A0"/>
                </a:solidFill>
              </a:rPr>
              <a:t>How long did they serve?</a:t>
            </a:r>
          </a:p>
          <a:p>
            <a:endParaRPr dirty="0"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3657600" y="1524000"/>
            <a:ext cx="5029200" cy="5105400"/>
          </a:xfrm>
        </p:spPr>
        <p:txBody>
          <a:bodyPr numCol="1">
            <a:normAutofit fontScale="47500" lnSpcReduction="20000"/>
          </a:bodyPr>
          <a:lstStyle/>
          <a:p>
            <a:r>
              <a:rPr b="1" dirty="0" lang="en-US" smtClean="0" sz="4400"/>
              <a:t>The two highest magistrates were called Consuls. Was the most powerful political position in Rome. </a:t>
            </a:r>
          </a:p>
          <a:p>
            <a:endParaRPr b="1" dirty="0" lang="en-US" smtClean="0" sz="4400"/>
          </a:p>
          <a:p>
            <a:endParaRPr b="1" dirty="0" lang="en-US" smtClean="0" sz="4400"/>
          </a:p>
          <a:p>
            <a:r>
              <a:rPr b="1" dirty="0" lang="en-US" smtClean="0" sz="4400"/>
              <a:t>The </a:t>
            </a:r>
            <a:r>
              <a:rPr b="1" dirty="0" lang="en-US" smtClean="0" sz="4400"/>
              <a:t>consuls issued laws and led the army. In order to prevent one person from becoming too powerful, each consul could veto the decisions of the other. </a:t>
            </a:r>
          </a:p>
          <a:p>
            <a:endParaRPr b="1" dirty="0" lang="en-US" smtClean="0" sz="4400"/>
          </a:p>
          <a:p>
            <a:endParaRPr b="1" dirty="0" lang="en-US" smtClean="0" sz="4400"/>
          </a:p>
          <a:p>
            <a:r>
              <a:rPr b="1" dirty="0" lang="en-US" smtClean="0" sz="4400"/>
              <a:t>Additionally, consuls, like the other magistrates, only served for one year.</a:t>
            </a:r>
          </a:p>
          <a:p>
            <a:endParaRPr dirty="0" lang="en-US"/>
          </a:p>
        </p:txBody>
      </p:sp>
      <p:pic>
        <p:nvPicPr>
          <p:cNvPr descr="rome 3.jpg" id="5" name="Picture 4"/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5867400" y="228600"/>
            <a:ext cx="1371600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pPr algn="l"/>
            <a:r>
              <a:rPr b="1" dirty="0" lang="en-US" smtClean="0">
                <a:solidFill>
                  <a:srgbClr val="7030A0"/>
                </a:solidFill>
              </a:rPr>
              <a:t>Part 2: Roman Senate</a:t>
            </a:r>
            <a:endParaRPr b="1" dirty="0" lang="en-US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228600" y="1600200"/>
            <a:ext cx="2667000" cy="4525963"/>
          </a:xfrm>
        </p:spPr>
        <p:txBody>
          <a:bodyPr numCol="1">
            <a:normAutofit fontScale="85000" lnSpcReduction="10000"/>
          </a:bodyPr>
          <a:lstStyle/>
          <a:p>
            <a:r>
              <a:rPr b="1" dirty="0" lang="en-US" smtClean="0">
                <a:solidFill>
                  <a:srgbClr val="7030A0"/>
                </a:solidFill>
              </a:rPr>
              <a:t>Who made up the Roman Senate?</a:t>
            </a:r>
          </a:p>
          <a:p>
            <a:endParaRPr b="1" dirty="0" lang="en-US" smtClean="0">
              <a:solidFill>
                <a:srgbClr val="7030A0"/>
              </a:solidFill>
            </a:endParaRPr>
          </a:p>
          <a:p>
            <a:r>
              <a:rPr b="1" dirty="0" lang="en-US" smtClean="0">
                <a:solidFill>
                  <a:srgbClr val="7030A0"/>
                </a:solidFill>
              </a:rPr>
              <a:t>How long did you serve?</a:t>
            </a:r>
          </a:p>
          <a:p>
            <a:endParaRPr b="1" dirty="0" lang="en-US" smtClean="0">
              <a:solidFill>
                <a:srgbClr val="7030A0"/>
              </a:solidFill>
            </a:endParaRPr>
          </a:p>
          <a:p>
            <a:endParaRPr b="1" dirty="0" lang="en-US" smtClean="0">
              <a:solidFill>
                <a:srgbClr val="7030A0"/>
              </a:solidFill>
            </a:endParaRPr>
          </a:p>
          <a:p>
            <a:r>
              <a:rPr b="1" dirty="0" lang="en-US" smtClean="0">
                <a:solidFill>
                  <a:srgbClr val="7030A0"/>
                </a:solidFill>
              </a:rPr>
              <a:t>What was their role?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2819400" y="1600200"/>
            <a:ext cx="5867400" cy="4800600"/>
          </a:xfrm>
        </p:spPr>
        <p:txBody>
          <a:bodyPr numCol="1">
            <a:normAutofit fontScale="85000" lnSpcReduction="10000"/>
          </a:bodyPr>
          <a:lstStyle/>
          <a:p>
            <a:r>
              <a:rPr dirty="0" lang="en-US" smtClean="0"/>
              <a:t>was made up of 300 men, who at first were only selected from the patrician class</a:t>
            </a:r>
          </a:p>
          <a:p>
            <a:endParaRPr dirty="0" lang="en-US" smtClean="0"/>
          </a:p>
          <a:p>
            <a:r>
              <a:rPr dirty="0" lang="en-US" smtClean="0"/>
              <a:t>Senators were elected and held their offices for life</a:t>
            </a:r>
          </a:p>
          <a:p>
            <a:endParaRPr dirty="0" lang="en-US" smtClean="0"/>
          </a:p>
          <a:p>
            <a:endParaRPr dirty="0" lang="en-US" smtClean="0"/>
          </a:p>
          <a:p>
            <a:r>
              <a:rPr dirty="0" lang="en-US" smtClean="0"/>
              <a:t>First the Senate’s only job was to advise the consuls, but over time, it gained power.</a:t>
            </a:r>
          </a:p>
          <a:p>
            <a:pPr lvl="1"/>
            <a:r>
              <a:rPr dirty="0" lang="en-US" smtClean="0"/>
              <a:t>eventually becoming the most important part of the government and making decisions about laws, foreign policy, and finance.</a:t>
            </a:r>
            <a:endParaRPr dirty="0" lang="en-US"/>
          </a:p>
        </p:txBody>
      </p:sp>
      <p:pic>
        <p:nvPicPr>
          <p:cNvPr descr="rome 1.jpg" id="6" name="Picture 5"/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5638800" y="304800"/>
            <a:ext cx="27432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b="1" dirty="0" lang="en-US" smtClean="0">
                <a:solidFill>
                  <a:srgbClr val="7030A0"/>
                </a:solidFill>
              </a:rPr>
              <a:t>Part 3: Roman Assembly</a:t>
            </a:r>
            <a:endParaRPr b="1" dirty="0" lang="en-US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304800" y="1600200"/>
            <a:ext cx="2895600" cy="4525963"/>
          </a:xfrm>
        </p:spPr>
        <p:txBody>
          <a:bodyPr numCol="1">
            <a:normAutofit fontScale="77500" lnSpcReduction="20000"/>
          </a:bodyPr>
          <a:lstStyle/>
          <a:p>
            <a:r>
              <a:rPr b="1" dirty="0" lang="en-US" smtClean="0">
                <a:solidFill>
                  <a:srgbClr val="7030A0"/>
                </a:solidFill>
              </a:rPr>
              <a:t>What did the Assembly do?</a:t>
            </a:r>
          </a:p>
          <a:p>
            <a:endParaRPr b="1" dirty="0" lang="en-US" smtClean="0">
              <a:solidFill>
                <a:srgbClr val="7030A0"/>
              </a:solidFill>
            </a:endParaRPr>
          </a:p>
          <a:p>
            <a:endParaRPr b="1" dirty="0" lang="en-US" smtClean="0">
              <a:solidFill>
                <a:srgbClr val="7030A0"/>
              </a:solidFill>
            </a:endParaRPr>
          </a:p>
          <a:p>
            <a:endParaRPr b="1" dirty="0" lang="en-US" smtClean="0">
              <a:solidFill>
                <a:srgbClr val="7030A0"/>
              </a:solidFill>
            </a:endParaRPr>
          </a:p>
          <a:p>
            <a:r>
              <a:rPr b="1" dirty="0" lang="en-US" smtClean="0">
                <a:solidFill>
                  <a:srgbClr val="7030A0"/>
                </a:solidFill>
              </a:rPr>
              <a:t>Who was apart of the Assembly?</a:t>
            </a:r>
          </a:p>
          <a:p>
            <a:endParaRPr b="1" dirty="0" lang="en-US" smtClean="0">
              <a:solidFill>
                <a:srgbClr val="7030A0"/>
              </a:solidFill>
            </a:endParaRPr>
          </a:p>
          <a:p>
            <a:r>
              <a:rPr b="1" dirty="0" lang="en-US" smtClean="0">
                <a:solidFill>
                  <a:srgbClr val="7030A0"/>
                </a:solidFill>
              </a:rPr>
              <a:t>What power did the Assembly have ?</a:t>
            </a:r>
            <a:endParaRPr b="1" dirty="0" lang="en-US">
              <a:solidFill>
                <a:srgbClr val="7030A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3124200" y="1600200"/>
            <a:ext cx="5562600" cy="4724400"/>
          </a:xfrm>
        </p:spPr>
        <p:txBody>
          <a:bodyPr numCol="1">
            <a:normAutofit fontScale="77500" lnSpcReduction="20000"/>
          </a:bodyPr>
          <a:lstStyle/>
          <a:p>
            <a:r>
              <a:rPr dirty="0" lang="en-US" smtClean="0"/>
              <a:t>Protected the rights of the plebeians. The plebeians had an assembly, or lawmaking body, of their own called the Council of the Plebs.</a:t>
            </a:r>
          </a:p>
          <a:p>
            <a:endParaRPr dirty="0" lang="en-US" smtClean="0"/>
          </a:p>
          <a:p>
            <a:r>
              <a:rPr dirty="0" lang="en-US" smtClean="0"/>
              <a:t> This assembly could elect ten officials, called tribunes, or tribunes of the plebs. </a:t>
            </a:r>
          </a:p>
          <a:p>
            <a:endParaRPr dirty="0" lang="en-US" smtClean="0"/>
          </a:p>
          <a:p>
            <a:r>
              <a:rPr dirty="0" lang="en-US" smtClean="0"/>
              <a:t>The tribunes had the power to veto the actions of the consuls or the Senate. </a:t>
            </a:r>
          </a:p>
          <a:p>
            <a:endParaRPr dirty="0" lang="en-US" smtClean="0"/>
          </a:p>
          <a:p>
            <a:r>
              <a:rPr dirty="0" lang="en-US" smtClean="0"/>
              <a:t>The veto power meant that this group of tribunes had the ability to limit what the Senate and the consuls could do, which made them very powerful.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b="1" dirty="0" lang="en-US" smtClean="0">
                <a:solidFill>
                  <a:srgbClr val="7030A0"/>
                </a:solidFill>
              </a:rPr>
              <a:t>Representative Government</a:t>
            </a:r>
            <a:endParaRPr b="1" dirty="0" lang="en-US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 numCol="1">
            <a:normAutofit fontScale="85000" lnSpcReduction="20000"/>
          </a:bodyPr>
          <a:lstStyle/>
          <a:p>
            <a:r>
              <a:rPr b="1" dirty="0" lang="en-US" smtClean="0">
                <a:solidFill>
                  <a:srgbClr val="7030A0"/>
                </a:solidFill>
              </a:rPr>
              <a:t>What is a representative government? </a:t>
            </a:r>
            <a:endParaRPr b="1" dirty="0" lang="en-US">
              <a:solidFill>
                <a:srgbClr val="7030A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 numCol="1">
            <a:normAutofit fontScale="85000" lnSpcReduction="20000"/>
          </a:bodyPr>
          <a:lstStyle/>
          <a:p>
            <a:r>
              <a:rPr dirty="0" lang="en-US" smtClean="0"/>
              <a:t>leaders are elected by the people to serve in government and represent the views of the entire society. </a:t>
            </a:r>
          </a:p>
          <a:p>
            <a:endParaRPr dirty="0" lang="en-US" smtClean="0"/>
          </a:p>
          <a:p>
            <a:r>
              <a:rPr dirty="0" lang="en-US" smtClean="0"/>
              <a:t>Rome, unlike in Athens, not everyone’s views were represented. However, the idea of elected officials serving the interests of the entire society was an important innovation in political thought.</a:t>
            </a:r>
            <a:endParaRPr dirty="0" lang="en-US"/>
          </a:p>
        </p:txBody>
      </p:sp>
      <p:pic>
        <p:nvPicPr>
          <p:cNvPr descr="rome 5.jpg" id="5" name="Picture 4"/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228600" y="2743200"/>
            <a:ext cx="4366707" cy="27717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Company>Charlotte Mecklenburg Schools</Company>
  <Words>607</Words>
  <Paragraphs>114</Paragraphs>
  <Slides>10</Slides>
  <Notes>0</Notes>
  <TotalTime>113</TotalTime>
  <HiddenSlides>0</HiddenSlides>
  <MMClips>0</MMClips>
  <ScaleCrop>false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baseType="lpstr" size="11">
      <vt:lpstr>Office Theme</vt:lpstr>
      <vt:lpstr>The Roman Republic</vt:lpstr>
      <vt:lpstr>The Founding of Rome</vt:lpstr>
      <vt:lpstr>People involved in the Republic Government</vt:lpstr>
      <vt:lpstr>Parts of the Roman Republic</vt:lpstr>
      <vt:lpstr>Part 1: Magistrates</vt:lpstr>
      <vt:lpstr>Part 1: Magistrates</vt:lpstr>
      <vt:lpstr>Part 2: Roman Senate</vt:lpstr>
      <vt:lpstr>Part 3: Roman Assembly</vt:lpstr>
      <vt:lpstr>Representative Government</vt:lpstr>
      <vt:lpstr>Separation of power</vt:lpstr>
    </vt:vector>
  </TitlesOfParts>
  <LinksUpToDate>false</LinksUpToDate>
  <SharedDoc>false</SharedDoc>
  <HyperlinksChanged>false</HyperlinksChanged>
  <Application>Microsoft Office PowerPoint</Application>
  <AppVersion>12.0000</AppVersion>
  <PresentationFormat>On-screen Show (4:3)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2014-03-19T21:49:41Z</dcterms:created>
  <dc:creator>pete</dc:creator>
  <cp:lastModifiedBy>Adam Lee Pauling</cp:lastModifiedBy>
  <dcterms:modified xsi:type="dcterms:W3CDTF">2014-03-20T22:23:50Z</dcterms:modified>
  <cp:revision>16</cp:revision>
  <dc:title>From the Roman Republic to the Roman Empire</dc:title>
</cp:coreProperties>
</file>