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43032B68-C607-467D-BD38-66509F4DA55D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1ECF97FE-D779-4E0D-96B9-4E026E8F06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5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 numCol="1"/>
          <a:lstStyle/>
          <a:p>
            <a:fld id="{1B1574CB-01AF-4A78-A346-AD35662A70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0550" y="0"/>
            <a:ext cx="5791200" cy="4343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TEKS: Social Studies –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6.22 (A), </a:t>
            </a:r>
            <a:r>
              <a:rPr lang="en-US" smtClean="0">
                <a:cs typeface="Times New Roman" pitchFamily="18" charset="0"/>
              </a:rPr>
              <a:t>Using social studies terminology correctly</a:t>
            </a:r>
            <a:r>
              <a:rPr lang="en-US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7.22 (A), 8.31 (A)</a:t>
            </a:r>
          </a:p>
        </p:txBody>
      </p:sp>
    </p:spTree>
    <p:extLst>
      <p:ext uri="{BB962C8B-B14F-4D97-AF65-F5344CB8AC3E}">
        <p14:creationId xmlns:p14="http://schemas.microsoft.com/office/powerpoint/2010/main" val="254010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 numCol="1"/>
          <a:lstStyle/>
          <a:p>
            <a:fld id="{B9EC33F3-9D40-43CE-80C3-02FA3CC9EE0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4800" y="0"/>
            <a:ext cx="5791200" cy="4343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978400"/>
            <a:ext cx="5029200" cy="3479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TEKS: Social Studies –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6.22 (A), </a:t>
            </a:r>
            <a:r>
              <a:rPr lang="en-US" smtClean="0">
                <a:cs typeface="Times New Roman" pitchFamily="18" charset="0"/>
              </a:rPr>
              <a:t>Using social studies terminology correctly</a:t>
            </a:r>
            <a:r>
              <a:rPr lang="en-US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7.22 (A), 8.31 (A)</a:t>
            </a:r>
          </a:p>
        </p:txBody>
      </p:sp>
    </p:spTree>
    <p:extLst>
      <p:ext uri="{BB962C8B-B14F-4D97-AF65-F5344CB8AC3E}">
        <p14:creationId xmlns:p14="http://schemas.microsoft.com/office/powerpoint/2010/main" val="1979524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 numCol="1"/>
          <a:lstStyle/>
          <a:p>
            <a:fld id="{896F66DD-7F60-49E9-BE53-4A56D287888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4847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 numCol="1"/>
          <a:lstStyle/>
          <a:p>
            <a:fld id="{4AFF864D-9FA7-4661-A940-69B5E6C2A5A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75" y="0"/>
            <a:ext cx="5791200" cy="4343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876800"/>
            <a:ext cx="5029200" cy="35814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TEKS: Social Studies –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6.22 (A), </a:t>
            </a:r>
            <a:r>
              <a:rPr lang="en-US" smtClean="0">
                <a:cs typeface="Times New Roman" pitchFamily="18" charset="0"/>
              </a:rPr>
              <a:t>Using social studies terminology correctly</a:t>
            </a:r>
            <a:r>
              <a:rPr lang="en-US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7.22 (A), 8.31 (A)</a:t>
            </a:r>
          </a:p>
        </p:txBody>
      </p:sp>
    </p:spTree>
    <p:extLst>
      <p:ext uri="{BB962C8B-B14F-4D97-AF65-F5344CB8AC3E}">
        <p14:creationId xmlns:p14="http://schemas.microsoft.com/office/powerpoint/2010/main" val="3813007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 numCol="1"/>
          <a:lstStyle/>
          <a:p>
            <a:fld id="{FC5BC2E9-CBFF-46C7-9A5D-DD3D11437D7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0"/>
            <a:ext cx="6096000" cy="4572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486400"/>
            <a:ext cx="5029200" cy="2971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TEKS: Social Studies –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6.22 (A), </a:t>
            </a:r>
            <a:r>
              <a:rPr lang="en-US" smtClean="0">
                <a:cs typeface="Times New Roman" pitchFamily="18" charset="0"/>
              </a:rPr>
              <a:t>Using social studies terminology correctly</a:t>
            </a:r>
            <a:r>
              <a:rPr lang="en-US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7.22 (A), 8.31 (A)</a:t>
            </a:r>
          </a:p>
        </p:txBody>
      </p:sp>
    </p:spTree>
    <p:extLst>
      <p:ext uri="{BB962C8B-B14F-4D97-AF65-F5344CB8AC3E}">
        <p14:creationId xmlns:p14="http://schemas.microsoft.com/office/powerpoint/2010/main" val="288437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 numCol="1"/>
          <a:lstStyle/>
          <a:p>
            <a:fld id="{9CDD910A-57CD-4E64-A79D-3345EB7E69C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209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numCol="1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numCol="1"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numCol="1"/>
          <a:lstStyle/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 numCol="1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numCol="1"/>
          <a:lstStyle/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numCol="1"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numCol="1"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numCol="1"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numCol="1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numCol="1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 numCol="1"/>
          <a:lstStyle/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numCol="1"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 numCol="1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numCol="1"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numCol="1"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 numCol="1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numCol="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numCol="1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9BBC4B-2386-4F20-872B-01A6EFC0DDA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numCol="1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numCol="1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A447A-2A33-48DD-B32F-069A4CB3A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numCol="1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wdn.org/WEATHER/LatitudeLines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lang="en-US" dirty="0" smtClean="0"/>
              <a:t>Visual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numCol="1"/>
          <a:lstStyle/>
          <a:p>
            <a:r>
              <a:rPr lang="en-US" smtClean="0"/>
              <a:t>Unit </a:t>
            </a:r>
            <a:r>
              <a:rPr lang="en-US" smtClean="0"/>
              <a:t>1 </a:t>
            </a:r>
            <a:r>
              <a:rPr lang="en-US" dirty="0" smtClean="0"/>
              <a:t>Map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1325562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Intermediate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143000"/>
            <a:ext cx="4114800" cy="4983163"/>
          </a:xfrm>
        </p:spPr>
        <p:txBody>
          <a:bodyPr numCol="1"/>
          <a:lstStyle/>
          <a:p>
            <a:r>
              <a:rPr lang="en-US" dirty="0"/>
              <a:t>The in-between compass points of Northeast, Northwest, Southeast, Southwest</a:t>
            </a:r>
          </a:p>
        </p:txBody>
      </p:sp>
      <p:pic>
        <p:nvPicPr>
          <p:cNvPr id="4" name="Picture 3" descr="intermediate direc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905000"/>
            <a:ext cx="4195762" cy="4195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 numCol="1"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143000"/>
            <a:ext cx="3733800" cy="4983163"/>
          </a:xfrm>
        </p:spPr>
        <p:txBody>
          <a:bodyPr numCol="1"/>
          <a:lstStyle/>
          <a:p>
            <a:r>
              <a:rPr lang="en-US" dirty="0"/>
              <a:t>A picture that is used to represent an object on a map</a:t>
            </a:r>
          </a:p>
        </p:txBody>
      </p:sp>
      <p:pic>
        <p:nvPicPr>
          <p:cNvPr id="4" name="Picture 3" descr="map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4348162" cy="4328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219200"/>
          </a:xfrm>
        </p:spPr>
        <p:txBody>
          <a:bodyPr numCol="1"/>
          <a:lstStyle/>
          <a:p>
            <a:pPr algn="ctr" eaLnBrk="1" hangingPunct="1"/>
            <a:r>
              <a:rPr lang="en-US" b="1" dirty="0" smtClean="0">
                <a:solidFill>
                  <a:srgbClr val="00B050"/>
                </a:solidFill>
                <a:latin typeface="Comic Sans MS" pitchFamily="1" charset="0"/>
              </a:rPr>
              <a:t>Map Skills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numCol="1"/>
          <a:lstStyle/>
          <a:p>
            <a:pPr eaLnBrk="1" hangingPunct="1"/>
            <a:r>
              <a:rPr lang="en-US" smtClean="0">
                <a:latin typeface="Comic Sans MS" pitchFamily="1" charset="0"/>
              </a:rPr>
              <a:t>How do we find places on maps?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4876800"/>
            <a:ext cx="2400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19800" y="457200"/>
            <a:ext cx="2286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505200" y="685800"/>
            <a:ext cx="170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838200" y="609600"/>
            <a:ext cx="17907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629400" y="4648200"/>
            <a:ext cx="18669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762000" y="4876800"/>
            <a:ext cx="205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2895600" cy="1524000"/>
          </a:xfrm>
        </p:spPr>
        <p:txBody>
          <a:bodyPr numCol="1"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Comic Sans MS" pitchFamily="1" charset="0"/>
              </a:rPr>
              <a:t>Latitude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609600"/>
            <a:ext cx="4648200" cy="5867400"/>
          </a:xfrm>
        </p:spPr>
        <p:txBody>
          <a:bodyPr numCol="1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i="1" dirty="0" smtClean="0">
              <a:latin typeface="Comic Sans MS" pitchFamily="1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tx1"/>
                </a:solidFill>
                <a:latin typeface="Comic Sans MS" pitchFamily="1" charset="0"/>
              </a:rPr>
              <a:t>Lines run </a:t>
            </a:r>
            <a:r>
              <a:rPr lang="en-US" sz="3600" b="1" i="1" dirty="0" smtClean="0">
                <a:solidFill>
                  <a:schemeClr val="tx1"/>
                </a:solidFill>
                <a:latin typeface="Comic Sans MS" pitchFamily="1" charset="0"/>
              </a:rPr>
              <a:t>horizontally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>
              <a:solidFill>
                <a:schemeClr val="tx1"/>
              </a:solidFill>
              <a:latin typeface="Comic Sans MS" pitchFamily="1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tx1"/>
                </a:solidFill>
                <a:latin typeface="Comic Sans MS" pitchFamily="1" charset="0"/>
              </a:rPr>
              <a:t>measured in degrees.</a:t>
            </a:r>
          </a:p>
          <a:p>
            <a:pPr eaLnBrk="1" hangingPunct="1">
              <a:lnSpc>
                <a:spcPct val="90000"/>
              </a:lnSpc>
            </a:pPr>
            <a:endParaRPr lang="en-US" sz="3600" dirty="0" smtClean="0">
              <a:solidFill>
                <a:schemeClr val="tx1"/>
              </a:solidFill>
              <a:latin typeface="Comic Sans MS" pitchFamily="1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Comic Sans MS" pitchFamily="1" charset="0"/>
              </a:rPr>
              <a:t>The Equator </a:t>
            </a:r>
            <a:r>
              <a:rPr lang="en-US" sz="3600" dirty="0" smtClean="0">
                <a:solidFill>
                  <a:schemeClr val="tx1"/>
                </a:solidFill>
                <a:latin typeface="Comic Sans MS" pitchFamily="1" charset="0"/>
              </a:rPr>
              <a:t>is 0 degrees Latitude.</a:t>
            </a:r>
            <a:endParaRPr lang="en-US" sz="3600" smtClean="0">
              <a:solidFill>
                <a:schemeClr val="tx1"/>
              </a:solidFill>
              <a:latin typeface="Comic Sans MS" pitchFamily="1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600" dirty="0" smtClean="0">
              <a:solidFill>
                <a:schemeClr val="tx1"/>
              </a:solidFill>
              <a:latin typeface="Comic Sans MS" pitchFamily="1" charset="0"/>
            </a:endParaRP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Latitude lines are called parallels. </a:t>
            </a:r>
          </a:p>
          <a:p>
            <a:pPr eaLnBrk="1" hangingPunct="1">
              <a:lnSpc>
                <a:spcPct val="90000"/>
              </a:lnSpc>
            </a:pPr>
            <a:endParaRPr lang="en-US" sz="3600" dirty="0" smtClean="0">
              <a:solidFill>
                <a:schemeClr val="tx1"/>
              </a:solidFill>
              <a:latin typeface="Comic Sans MS" pitchFamily="1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Comic Sans MS" pitchFamily="1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800" b="1" i="1" dirty="0" smtClean="0">
              <a:latin typeface="Comic Sans MS" pitchFamily="1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438400"/>
            <a:ext cx="3505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657600" y="1676400"/>
            <a:ext cx="4724400" cy="4114800"/>
          </a:xfrm>
        </p:spPr>
        <p:txBody>
          <a:bodyPr numCol="1">
            <a:normAutofit/>
          </a:bodyPr>
          <a:lstStyle/>
          <a:p>
            <a:pPr eaLnBrk="1" hangingPunct="1"/>
            <a:endParaRPr lang="en-US" sz="36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3600" b="1" dirty="0" smtClean="0">
                <a:solidFill>
                  <a:schemeClr val="tx1"/>
                </a:solidFill>
              </a:rPr>
              <a:t>imaginary belt that runs halfway point between the North Pole and the South Pole.</a:t>
            </a:r>
          </a:p>
        </p:txBody>
      </p:sp>
      <p:pic>
        <p:nvPicPr>
          <p:cNvPr id="8196" name="Picture 6" descr="equa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3400" y="31242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6"/>
          <p:cNvSpPr txBox="1">
            <a:spLocks noChangeArrowheads="1"/>
          </p:cNvSpPr>
          <p:nvPr/>
        </p:nvSpPr>
        <p:spPr>
          <a:xfrm>
            <a:off x="533400" y="1600200"/>
            <a:ext cx="259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equator</a:t>
            </a:r>
            <a:endParaRPr lang="en-US" sz="4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6184900"/>
          </a:xfrm>
        </p:spPr>
        <p:txBody>
          <a:bodyPr numCol="1">
            <a:spAutoFit/>
          </a:bodyPr>
          <a:lstStyle/>
          <a:p>
            <a:pPr eaLnBrk="1" hangingPunct="1"/>
            <a:r>
              <a:rPr lang="en-US" smtClean="0"/>
              <a:t>Latitude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2400" b="1" smtClean="0"/>
              <a:t>North Pole</a:t>
            </a:r>
            <a:br>
              <a:rPr lang="en-US" sz="2400" b="1" smtClean="0"/>
            </a:b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800" b="1" smtClean="0"/>
              <a:t/>
            </a:r>
            <a:br>
              <a:rPr lang="en-US" sz="800" b="1" smtClean="0"/>
            </a:b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 South Pole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76200" y="1905000"/>
            <a:ext cx="2362200" cy="4114800"/>
          </a:xfrm>
        </p:spPr>
        <p:txBody>
          <a:bodyPr numCol="1"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smtClean="0"/>
              <a:t>    Lines of North latitude are numbered from 0</a:t>
            </a:r>
            <a:r>
              <a:rPr lang="en-US" sz="2400" b="1" smtClean="0">
                <a:cs typeface="Times New Roman" pitchFamily="18" charset="0"/>
              </a:rPr>
              <a:t>° to 90° are N.L.</a:t>
            </a:r>
            <a:r>
              <a:rPr lang="en-US" sz="2000" smtClean="0">
                <a:cs typeface="Times New Roman" pitchFamily="18" charset="0"/>
              </a:rPr>
              <a:t>  </a:t>
            </a:r>
            <a:endParaRPr lang="en-US" sz="20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05600" y="3124200"/>
            <a:ext cx="2209800" cy="2895600"/>
          </a:xfrm>
        </p:spPr>
        <p:txBody>
          <a:bodyPr numCol="1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 Lines of South latitude are numbered from 0</a:t>
            </a:r>
            <a:r>
              <a:rPr lang="en-US" sz="2400" b="1" smtClean="0">
                <a:cs typeface="Times New Roman" pitchFamily="18" charset="0"/>
              </a:rPr>
              <a:t>° -90° are S.L. </a:t>
            </a:r>
          </a:p>
        </p:txBody>
      </p:sp>
      <p:pic>
        <p:nvPicPr>
          <p:cNvPr id="9221" name="Picture 5" descr="latitud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1905000"/>
            <a:ext cx="36861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>
          <a:xfrm>
            <a:off x="6400800" y="3124200"/>
            <a:ext cx="53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120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>
          <a:xfrm>
            <a:off x="2057400" y="1828800"/>
            <a:ext cx="60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endParaRPr lang="en-US" sz="120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>
          <a:xfrm>
            <a:off x="4572000" y="1676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90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>
          <a:xfrm>
            <a:off x="5105400" y="17526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80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>
          <a:xfrm>
            <a:off x="5486400" y="1981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70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>
          <a:xfrm>
            <a:off x="5791200" y="21717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60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>
          <a:xfrm>
            <a:off x="6019800" y="2413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>
          <a:xfrm>
            <a:off x="6172200" y="26289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>
          <a:xfrm>
            <a:off x="6324600" y="3048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>
          <a:xfrm>
            <a:off x="6261100" y="2844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>
          <a:xfrm>
            <a:off x="6324600" y="32766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>
          <a:xfrm>
            <a:off x="4572000" y="5486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90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>
          <a:xfrm>
            <a:off x="5486400" y="5257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80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>
          <a:xfrm>
            <a:off x="5791200" y="5029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70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>
          <a:xfrm>
            <a:off x="6007100" y="47879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60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>
          <a:xfrm>
            <a:off x="6096000" y="4572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>
          <a:xfrm>
            <a:off x="6172200" y="4343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>
          <a:xfrm>
            <a:off x="6324600" y="3886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>
          <a:xfrm>
            <a:off x="6324600" y="36576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>
          <a:xfrm>
            <a:off x="6248400" y="4114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30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6324600"/>
          </a:xfrm>
        </p:spPr>
        <p:txBody>
          <a:bodyPr numCol="1"/>
          <a:lstStyle/>
          <a:p>
            <a:pPr eaLnBrk="1" hangingPunct="1"/>
            <a:r>
              <a:rPr lang="en-US" sz="200" smtClean="0"/>
              <a:t/>
            </a:r>
            <a:br>
              <a:rPr lang="en-US" sz="200" smtClean="0"/>
            </a:br>
            <a:r>
              <a:rPr lang="en-US" sz="200" smtClean="0"/>
              <a:t/>
            </a:r>
            <a:br>
              <a:rPr lang="en-US" sz="200" smtClean="0"/>
            </a:br>
            <a:r>
              <a:rPr lang="en-US" sz="200" smtClean="0"/>
              <a:t/>
            </a:r>
            <a:br>
              <a:rPr lang="en-US" sz="200" smtClean="0"/>
            </a:br>
            <a:r>
              <a:rPr lang="en-US" sz="200" smtClean="0"/>
              <a:t/>
            </a:r>
            <a:br>
              <a:rPr lang="en-US" sz="200" smtClean="0"/>
            </a:br>
            <a:r>
              <a:rPr lang="en-US" sz="200" smtClean="0"/>
              <a:t/>
            </a:r>
            <a:br>
              <a:rPr lang="en-US" sz="200" smtClean="0"/>
            </a:br>
            <a:r>
              <a:rPr lang="en-US" sz="200" smtClean="0"/>
              <a:t/>
            </a:r>
            <a:br>
              <a:rPr lang="en-US" sz="200" smtClean="0"/>
            </a:br>
            <a:r>
              <a:rPr lang="en-US" smtClean="0"/>
              <a:t>Latitude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1800" b="1" smtClean="0"/>
              <a:t>The North Pole </a:t>
            </a:r>
            <a:br>
              <a:rPr lang="en-US" sz="1800" b="1" smtClean="0"/>
            </a:br>
            <a:r>
              <a:rPr lang="en-US" sz="1800" b="1" smtClean="0"/>
              <a:t>is at 90</a:t>
            </a:r>
            <a:r>
              <a:rPr lang="en-US" sz="1800" b="1" smtClean="0">
                <a:cs typeface="Times New Roman" pitchFamily="18" charset="0"/>
              </a:rPr>
              <a:t>° N</a:t>
            </a: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200" b="1" smtClean="0">
                <a:cs typeface="Times New Roman" pitchFamily="18" charset="0"/>
              </a:rPr>
              <a:t/>
            </a:r>
            <a:br>
              <a:rPr lang="en-US" sz="200" b="1" smtClean="0">
                <a:cs typeface="Times New Roman" pitchFamily="18" charset="0"/>
              </a:rPr>
            </a:br>
            <a:r>
              <a:rPr lang="en-US" sz="200" b="1" smtClean="0">
                <a:cs typeface="Times New Roman" pitchFamily="18" charset="0"/>
              </a:rPr>
              <a:t/>
            </a:r>
            <a:br>
              <a:rPr lang="en-US" sz="200" b="1" smtClean="0">
                <a:cs typeface="Times New Roman" pitchFamily="18" charset="0"/>
              </a:rPr>
            </a:br>
            <a:r>
              <a:rPr lang="en-US" sz="1600" b="1" smtClean="0">
                <a:cs typeface="Times New Roman" pitchFamily="18" charset="0"/>
              </a:rPr>
              <a:t/>
            </a:r>
            <a:br>
              <a:rPr lang="en-US" sz="1600" b="1" smtClean="0">
                <a:cs typeface="Times New Roman" pitchFamily="18" charset="0"/>
              </a:rPr>
            </a:br>
            <a:r>
              <a:rPr lang="en-US" sz="800" b="1" smtClean="0">
                <a:cs typeface="Times New Roman" pitchFamily="18" charset="0"/>
              </a:rPr>
              <a:t/>
            </a:r>
            <a:br>
              <a:rPr lang="en-US" sz="800" b="1" smtClean="0">
                <a:cs typeface="Times New Roman" pitchFamily="18" charset="0"/>
              </a:rPr>
            </a:br>
            <a:r>
              <a:rPr lang="en-US" sz="800" b="1" smtClean="0">
                <a:cs typeface="Times New Roman" pitchFamily="18" charset="0"/>
              </a:rPr>
              <a:t/>
            </a:r>
            <a:br>
              <a:rPr lang="en-US" sz="800" b="1" smtClean="0">
                <a:cs typeface="Times New Roman" pitchFamily="18" charset="0"/>
              </a:rPr>
            </a:br>
            <a:r>
              <a:rPr lang="en-US" sz="1800" b="1" smtClean="0"/>
              <a:t>The South Pole </a:t>
            </a:r>
            <a:br>
              <a:rPr lang="en-US" sz="1800" b="1" smtClean="0"/>
            </a:br>
            <a:r>
              <a:rPr lang="en-US" sz="1800" b="1" smtClean="0"/>
              <a:t>is at 90</a:t>
            </a:r>
            <a:r>
              <a:rPr lang="en-US" sz="1800" b="1" smtClean="0">
                <a:cs typeface="Times New Roman" pitchFamily="18" charset="0"/>
              </a:rPr>
              <a:t>° S</a:t>
            </a:r>
            <a:r>
              <a:rPr lang="en-US" sz="1800" b="1" smtClean="0"/>
              <a:t/>
            </a:r>
            <a:br>
              <a:rPr lang="en-US" sz="1800" b="1" smtClean="0"/>
            </a:br>
            <a:endParaRPr lang="en-US" sz="18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09800"/>
            <a:ext cx="2362200" cy="4114800"/>
          </a:xfrm>
        </p:spPr>
        <p:txBody>
          <a:bodyPr numCol="1"/>
          <a:lstStyle/>
          <a:p>
            <a:pPr eaLnBrk="1" hangingPunct="1">
              <a:buFontTx/>
              <a:buNone/>
            </a:pPr>
            <a:r>
              <a:rPr lang="en-US" sz="2400" b="1" smtClean="0"/>
              <a:t>    The equator is at 0</a:t>
            </a:r>
            <a:r>
              <a:rPr lang="en-US" sz="2400" b="1" smtClean="0">
                <a:cs typeface="Times New Roman" pitchFamily="18" charset="0"/>
              </a:rPr>
              <a:t>° latitude.  It is neither north nor south.  It is at the center between north and south.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2133600"/>
            <a:ext cx="2895600" cy="4267200"/>
          </a:xfrm>
        </p:spPr>
        <p:txBody>
          <a:bodyPr numCol="1"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smtClean="0"/>
              <a:t>    40</a:t>
            </a:r>
            <a:r>
              <a:rPr lang="en-US" sz="2400" b="1" smtClean="0">
                <a:cs typeface="Times New Roman" pitchFamily="18" charset="0"/>
              </a:rPr>
              <a:t>° N is the 40° line of latitude north of the equator.</a:t>
            </a:r>
            <a:r>
              <a:rPr lang="en-US" sz="1800" b="1" smtClean="0">
                <a:cs typeface="Times New Roman" pitchFamily="18" charset="0"/>
              </a:rPr>
              <a:t>  </a:t>
            </a:r>
          </a:p>
          <a:p>
            <a:pPr eaLnBrk="1" hangingPunct="1">
              <a:buFontTx/>
              <a:buNone/>
            </a:pPr>
            <a:endParaRPr lang="en-US" sz="800" smtClean="0"/>
          </a:p>
          <a:p>
            <a:pPr eaLnBrk="1" hangingPunct="1">
              <a:buFontTx/>
              <a:buNone/>
            </a:pPr>
            <a:endParaRPr lang="en-US" sz="800" smtClean="0"/>
          </a:p>
          <a:p>
            <a:pPr eaLnBrk="1" hangingPunct="1">
              <a:buFontTx/>
              <a:buNone/>
            </a:pPr>
            <a:endParaRPr lang="en-US" sz="800" smtClean="0"/>
          </a:p>
          <a:p>
            <a:pPr eaLnBrk="1" hangingPunct="1">
              <a:buFontTx/>
              <a:buNone/>
            </a:pPr>
            <a:endParaRPr lang="en-US" sz="800" smtClean="0"/>
          </a:p>
          <a:p>
            <a:pPr eaLnBrk="1" hangingPunct="1">
              <a:buFontTx/>
              <a:buNone/>
            </a:pPr>
            <a:endParaRPr lang="en-US" sz="800" smtClean="0"/>
          </a:p>
          <a:p>
            <a:pPr eaLnBrk="1" hangingPunct="1">
              <a:buFontTx/>
              <a:buNone/>
            </a:pPr>
            <a:endParaRPr lang="en-US" sz="800" smtClean="0"/>
          </a:p>
          <a:p>
            <a:pPr eaLnBrk="1" hangingPunct="1">
              <a:buFontTx/>
              <a:buNone/>
            </a:pPr>
            <a:r>
              <a:rPr lang="en-US" sz="2400" b="1" smtClean="0">
                <a:cs typeface="Times New Roman" pitchFamily="18" charset="0"/>
              </a:rPr>
              <a:t>    40° S is the 40° line of latitude south of the equator.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>
          <a:xfrm>
            <a:off x="914400" y="13716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>
          <a:xfrm>
            <a:off x="457200" y="9144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>
          <a:xfrm rot="19452625">
            <a:off x="2557967" y="4907606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numCol="1" anchor="ctr"/>
          <a:lstStyle/>
          <a:p>
            <a:endParaRPr lang="en-US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>
          <a:xfrm rot="5354257">
            <a:off x="5676106" y="4075907"/>
            <a:ext cx="534987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numCol="1" anchor="ctr"/>
          <a:lstStyle/>
          <a:p>
            <a:endParaRPr 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>
          <a:xfrm>
            <a:off x="5486400" y="2362200"/>
            <a:ext cx="6096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numCol="1" anchor="ctr"/>
          <a:lstStyle/>
          <a:p>
            <a:endParaRPr lang="en-US"/>
          </a:p>
        </p:txBody>
      </p:sp>
      <p:pic>
        <p:nvPicPr>
          <p:cNvPr id="10250" name="Picture 10" descr="latitu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1981200"/>
            <a:ext cx="3410519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numCol="1"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Major lines of latitude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554162"/>
            <a:ext cx="4495800" cy="4525963"/>
          </a:xfrm>
        </p:spPr>
        <p:txBody>
          <a:bodyPr numCol="1"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North Pole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Arctic Circle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Tropic of Cancer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Equator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Tropic of Capricorn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Antarctic Circle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South Pole</a:t>
            </a:r>
          </a:p>
        </p:txBody>
      </p:sp>
      <p:pic>
        <p:nvPicPr>
          <p:cNvPr id="11268" name="Picture 5" descr="LatitudeLin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33400" y="1981200"/>
            <a:ext cx="37147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2819400" cy="838200"/>
          </a:xfrm>
        </p:spPr>
        <p:txBody>
          <a:bodyPr numCol="1"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Comic Sans MS" pitchFamily="1" charset="0"/>
              </a:rPr>
              <a:t>Longitude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457200"/>
            <a:ext cx="5715000" cy="6400800"/>
          </a:xfrm>
        </p:spPr>
        <p:txBody>
          <a:bodyPr numCol="1"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mic Sans MS" pitchFamily="1" charset="0"/>
              </a:rPr>
              <a:t>Prime Meridian is the main line of longitude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tx1"/>
              </a:solidFill>
              <a:latin typeface="Comic Sans MS" pitchFamily="1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mic Sans MS" pitchFamily="1" charset="0"/>
              </a:rPr>
              <a:t>Lines of Longitude run </a:t>
            </a:r>
            <a:r>
              <a:rPr lang="en-US" sz="2800" b="1" i="1" dirty="0" smtClean="0">
                <a:solidFill>
                  <a:schemeClr val="tx1"/>
                </a:solidFill>
                <a:latin typeface="Comic Sans MS" pitchFamily="1" charset="0"/>
              </a:rPr>
              <a:t>vertically.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tx1"/>
              </a:solidFill>
              <a:latin typeface="Comic Sans MS" pitchFamily="1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mic Sans MS" pitchFamily="1" charset="0"/>
              </a:rPr>
              <a:t>Called </a:t>
            </a:r>
            <a:r>
              <a:rPr lang="en-US" sz="2800" b="1" i="1" dirty="0" smtClean="0">
                <a:solidFill>
                  <a:schemeClr val="tx1"/>
                </a:solidFill>
                <a:latin typeface="Comic Sans MS" pitchFamily="1" charset="0"/>
              </a:rPr>
              <a:t>Meridians </a:t>
            </a:r>
          </a:p>
          <a:p>
            <a:pPr eaLnBrk="1" hangingPunct="1">
              <a:lnSpc>
                <a:spcPct val="90000"/>
              </a:lnSpc>
            </a:pPr>
            <a:endParaRPr lang="en-US" sz="2800" b="1" i="1" dirty="0" smtClean="0">
              <a:solidFill>
                <a:schemeClr val="tx1"/>
              </a:solidFill>
              <a:latin typeface="Comic Sans MS" pitchFamily="1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i="1" dirty="0" smtClean="0">
                <a:solidFill>
                  <a:schemeClr val="tx1"/>
                </a:solidFill>
                <a:latin typeface="Comic Sans MS" pitchFamily="1" charset="0"/>
              </a:rPr>
              <a:t>East 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1" charset="0"/>
              </a:rPr>
              <a:t>or</a:t>
            </a:r>
            <a:r>
              <a:rPr lang="en-US" sz="2800" b="1" i="1" dirty="0" smtClean="0">
                <a:solidFill>
                  <a:schemeClr val="tx1"/>
                </a:solidFill>
                <a:latin typeface="Comic Sans MS" pitchFamily="1" charset="0"/>
              </a:rPr>
              <a:t> West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1" charset="0"/>
              </a:rPr>
              <a:t> of the Prime Meridian.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tx1"/>
              </a:solidFill>
              <a:latin typeface="Comic Sans MS" pitchFamily="1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i="1" dirty="0" smtClean="0">
                <a:solidFill>
                  <a:schemeClr val="tx1"/>
                </a:solidFill>
                <a:latin typeface="Comic Sans MS" pitchFamily="1" charset="0"/>
              </a:rPr>
              <a:t>Prime Meridian 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1" charset="0"/>
              </a:rPr>
              <a:t>is found in Greenwich, England and is 0 degrees Longitude.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Comic Sans MS" pitchFamily="1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 smtClean="0">
              <a:latin typeface="Comic Sans MS" pitchFamily="1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38200" y="39624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66800" y="1371600"/>
            <a:ext cx="1828800" cy="232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2011363"/>
          </a:xfrm>
        </p:spPr>
        <p:txBody>
          <a:bodyPr numCol="1">
            <a:spAutoFit/>
          </a:bodyPr>
          <a:lstStyle/>
          <a:p>
            <a:pPr eaLnBrk="1" hangingPunct="1"/>
            <a:r>
              <a:rPr lang="en-US" smtClean="0"/>
              <a:t>Longitude</a:t>
            </a:r>
            <a:br>
              <a:rPr lang="en-US" smtClean="0"/>
            </a:br>
            <a:r>
              <a:rPr lang="en-US" sz="800" smtClean="0"/>
              <a:t/>
            </a:r>
            <a:br>
              <a:rPr lang="en-US" sz="800" smtClean="0"/>
            </a:br>
            <a:r>
              <a:rPr lang="en-US" sz="800" smtClean="0"/>
              <a:t/>
            </a:r>
            <a:br>
              <a:rPr lang="en-US" sz="800" smtClean="0"/>
            </a:br>
            <a:r>
              <a:rPr lang="en-US" sz="800" smtClean="0"/>
              <a:t>				        </a:t>
            </a:r>
            <a:r>
              <a:rPr lang="en-US" sz="2400" b="1" smtClean="0"/>
              <a:t>Lines of longitude begin </a:t>
            </a:r>
            <a:br>
              <a:rPr lang="en-US" sz="2400" b="1" smtClean="0"/>
            </a:br>
            <a:r>
              <a:rPr lang="en-US" sz="2400" b="1" smtClean="0"/>
              <a:t>				 at the Prime Meridian</a:t>
            </a:r>
            <a:r>
              <a:rPr lang="en-US" sz="2400" b="1" smtClean="0">
                <a:cs typeface="Times New Roman" pitchFamily="18" charset="0"/>
              </a:rPr>
              <a:t>.  </a:t>
            </a:r>
            <a:r>
              <a:rPr lang="en-US" sz="1800" smtClean="0">
                <a:cs typeface="Times New Roman" pitchFamily="18" charset="0"/>
              </a:rPr>
              <a:t/>
            </a:r>
            <a:br>
              <a:rPr lang="en-US" sz="1800" smtClean="0">
                <a:cs typeface="Times New Roman" pitchFamily="18" charset="0"/>
              </a:rPr>
            </a:br>
            <a:endParaRPr lang="en-US" sz="1800" smtClean="0"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86000"/>
            <a:ext cx="7772400" cy="4267200"/>
          </a:xfrm>
        </p:spPr>
        <p:txBody>
          <a:bodyPr numCol="1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60</a:t>
            </a:r>
            <a:r>
              <a:rPr lang="en-US" sz="2400" b="1" smtClean="0">
                <a:cs typeface="Times New Roman" pitchFamily="18" charset="0"/>
              </a:rPr>
              <a:t>° W is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cs typeface="Times New Roman" pitchFamily="18" charset="0"/>
              </a:rPr>
              <a:t>60° line of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cs typeface="Times New Roman" pitchFamily="18" charset="0"/>
              </a:rPr>
              <a:t>longitude west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cs typeface="Times New Roman" pitchFamily="18" charset="0"/>
              </a:rPr>
              <a:t>of the Prime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cs typeface="Times New Roman" pitchFamily="18" charset="0"/>
              </a:rPr>
              <a:t>Meridian.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mtClean="0">
                <a:cs typeface="Times New Roman" pitchFamily="18" charset="0"/>
              </a:rPr>
              <a:t>    The Prime Meridian is located at 0°.  It is neither east or west 	</a:t>
            </a:r>
            <a:endParaRPr lang="en-US" sz="1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77000" y="2209800"/>
            <a:ext cx="2209800" cy="4114800"/>
          </a:xfrm>
        </p:spPr>
        <p:txBody>
          <a:bodyPr numCol="1"/>
          <a:lstStyle/>
          <a:p>
            <a:pPr eaLnBrk="1" hangingPunct="1">
              <a:buFontTx/>
              <a:buNone/>
            </a:pPr>
            <a:r>
              <a:rPr lang="en-US" sz="2400" b="1" smtClean="0"/>
              <a:t>    60</a:t>
            </a:r>
            <a:r>
              <a:rPr lang="en-US" sz="2400" b="1" smtClean="0">
                <a:cs typeface="Times New Roman" pitchFamily="18" charset="0"/>
              </a:rPr>
              <a:t>° E is the 60° line of longitude east of the Prime Meridian.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>
          <a:xfrm>
            <a:off x="381000" y="8382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>
          <a:xfrm>
            <a:off x="4343400" y="1219200"/>
            <a:ext cx="762000" cy="685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numCol="1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>
          <a:xfrm>
            <a:off x="2057400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9E4C9"/>
                </a:solidFill>
                <a:latin typeface="Times New Roman" pitchFamily="18" charset="0"/>
              </a:rPr>
              <a:t>W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>
          <a:xfrm>
            <a:off x="6400800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9E4C9"/>
                </a:solidFill>
                <a:latin typeface="Times New Roman" pitchFamily="18" charset="0"/>
              </a:rPr>
              <a:t>E</a:t>
            </a:r>
          </a:p>
        </p:txBody>
      </p:sp>
      <p:pic>
        <p:nvPicPr>
          <p:cNvPr id="14345" name="Picture 9" descr="longitu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438400" y="1828800"/>
            <a:ext cx="394335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1173162"/>
          </a:xfrm>
        </p:spPr>
        <p:txBody>
          <a:bodyPr numCol="1"/>
          <a:lstStyle/>
          <a:p>
            <a:r>
              <a:rPr lang="en-US" b="1" dirty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143000"/>
            <a:ext cx="3581400" cy="4983163"/>
          </a:xfrm>
        </p:spPr>
        <p:txBody>
          <a:bodyPr numCol="1"/>
          <a:lstStyle/>
          <a:p>
            <a:r>
              <a:rPr lang="en-US" dirty="0"/>
              <a:t>Imaginary lines drawn on maps from east to west to locate places north or south of the equator</a:t>
            </a:r>
          </a:p>
        </p:txBody>
      </p:sp>
      <p:pic>
        <p:nvPicPr>
          <p:cNvPr id="4" name="Picture 3" descr="LatitudeLin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4233862" cy="4233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381000"/>
            <a:ext cx="2743200" cy="762000"/>
          </a:xfrm>
        </p:spPr>
        <p:txBody>
          <a:bodyPr numCol="1">
            <a:spAutoFit/>
          </a:bodyPr>
          <a:lstStyle/>
          <a:p>
            <a:pPr algn="l" eaLnBrk="1" hangingPunct="1"/>
            <a:r>
              <a:rPr lang="en-US" smtClean="0"/>
              <a:t> Longitude</a:t>
            </a:r>
            <a:endParaRPr lang="en-US" sz="2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334000"/>
            <a:ext cx="7696200" cy="2133600"/>
          </a:xfrm>
        </p:spPr>
        <p:txBody>
          <a:bodyPr numCol="1"/>
          <a:lstStyle/>
          <a:p>
            <a:pPr marL="0" indent="0" eaLnBrk="1" hangingPunct="1">
              <a:spcBef>
                <a:spcPct val="50000"/>
              </a:spcBef>
              <a:buFontTx/>
              <a:buNone/>
            </a:pPr>
            <a:r>
              <a:rPr lang="en-US" smtClean="0"/>
              <a:t>Lines of longitude are numbered east from the Prime Meridian to the 180</a:t>
            </a:r>
            <a:r>
              <a:rPr lang="en-US" smtClean="0">
                <a:cs typeface="Times New Roman" pitchFamily="18" charset="0"/>
              </a:rPr>
              <a:t>° line and west from the Prime Meridian to the 180° line.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>
          <a:xfrm>
            <a:off x="2247900" y="307022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numCol="1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>
          <a:xfrm flipH="1">
            <a:off x="2362200" y="3048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numCol="1" anchor="ctr"/>
          <a:lstStyle/>
          <a:p>
            <a:endParaRPr lang="en-US"/>
          </a:p>
        </p:txBody>
      </p:sp>
      <p:pic>
        <p:nvPicPr>
          <p:cNvPr id="15366" name="Picture 6" descr="northpo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8800" y="1038225"/>
            <a:ext cx="357187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primemeridi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981575" y="990600"/>
            <a:ext cx="362902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8"/>
          <p:cNvSpPr txBox="1">
            <a:spLocks noChangeArrowheads="1"/>
          </p:cNvSpPr>
          <p:nvPr/>
        </p:nvSpPr>
        <p:spPr>
          <a:xfrm>
            <a:off x="2667000" y="4724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9E4C9"/>
                </a:solidFill>
                <a:latin typeface="Times New Roman" pitchFamily="18" charset="0"/>
              </a:rPr>
              <a:t>PRIME MERIDIAN</a:t>
            </a:r>
            <a:endParaRPr lang="en-US">
              <a:solidFill>
                <a:srgbClr val="F9E4C9"/>
              </a:solidFill>
              <a:latin typeface="Times New Roman" pitchFamily="18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>
          <a:xfrm rot="5400000">
            <a:off x="-876300" y="30861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9E4C9"/>
                </a:solidFill>
                <a:latin typeface="Times New Roman" pitchFamily="18" charset="0"/>
              </a:rPr>
              <a:t>West Longitude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>
          <a:xfrm rot="5400000">
            <a:off x="3009900" y="31623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9E4C9"/>
                </a:solidFill>
                <a:latin typeface="Times New Roman" pitchFamily="18" charset="0"/>
              </a:rPr>
              <a:t>East Longitude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>
          <a:xfrm>
            <a:off x="1447800" y="457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9E4C9"/>
                </a:solidFill>
              </a:rPr>
              <a:t>180</a:t>
            </a:r>
            <a:r>
              <a:rPr lang="en-US">
                <a:solidFill>
                  <a:srgbClr val="F9E4C9"/>
                </a:solidFill>
              </a:rPr>
              <a:t>°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>
          <a:xfrm>
            <a:off x="6565900" y="60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9E4C9"/>
                </a:solidFill>
              </a:rPr>
              <a:t>N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>
          <a:xfrm>
            <a:off x="8610600" y="2667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9E4C9"/>
                </a:solidFill>
              </a:rPr>
              <a:t>E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>
          <a:xfrm>
            <a:off x="4495800" y="266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9E4C9"/>
                </a:solidFill>
              </a:rPr>
              <a:t>W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>
          <a:xfrm>
            <a:off x="6591300" y="4876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9E4C9"/>
                </a:solidFill>
              </a:rPr>
              <a:t>S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>
          <a:xfrm flipH="1">
            <a:off x="1524000" y="838200"/>
            <a:ext cx="609600" cy="0"/>
          </a:xfrm>
          <a:prstGeom prst="line">
            <a:avLst/>
          </a:prstGeom>
          <a:noFill/>
          <a:ln w="9525">
            <a:solidFill>
              <a:srgbClr val="F9E4C9"/>
            </a:solidFill>
            <a:round/>
            <a:headEnd/>
            <a:tailEnd/>
          </a:ln>
        </p:spPr>
        <p:txBody>
          <a:bodyPr numCol="1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>
          <a:xfrm flipH="1" flipV="1">
            <a:off x="2590800" y="5181600"/>
            <a:ext cx="2895600" cy="0"/>
          </a:xfrm>
          <a:prstGeom prst="line">
            <a:avLst/>
          </a:prstGeom>
          <a:noFill/>
          <a:ln w="9525">
            <a:solidFill>
              <a:srgbClr val="F9E4C9"/>
            </a:solidFill>
            <a:round/>
            <a:headEnd/>
            <a:tailEnd/>
          </a:ln>
        </p:spPr>
        <p:txBody>
          <a:bodyPr numCol="1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>
          <a:xfrm>
            <a:off x="2133600" y="838200"/>
            <a:ext cx="152400" cy="304800"/>
          </a:xfrm>
          <a:prstGeom prst="line">
            <a:avLst/>
          </a:prstGeom>
          <a:noFill/>
          <a:ln w="9525">
            <a:solidFill>
              <a:srgbClr val="F9E4C9"/>
            </a:solidFill>
            <a:round/>
            <a:headEnd/>
            <a:tailEnd type="triangle" w="med" len="med"/>
          </a:ln>
        </p:spPr>
        <p:txBody>
          <a:bodyPr numCol="1"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>
          <a:xfrm rot="9964742">
            <a:off x="2414588" y="4708525"/>
            <a:ext cx="100012" cy="471488"/>
          </a:xfrm>
          <a:prstGeom prst="line">
            <a:avLst/>
          </a:prstGeom>
          <a:noFill/>
          <a:ln w="9525">
            <a:solidFill>
              <a:srgbClr val="F9E4C9"/>
            </a:solidFill>
            <a:round/>
            <a:headEnd/>
            <a:tailEnd type="triangle" w="med" len="med"/>
          </a:ln>
        </p:spPr>
        <p:txBody>
          <a:bodyPr numCol="1"/>
          <a:lstStyle/>
          <a:p>
            <a:endParaRPr 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>
          <a:xfrm>
            <a:off x="609600" y="243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North Pole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>
          <a:xfrm>
            <a:off x="2057400" y="2743200"/>
            <a:ext cx="2286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numCol="1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04800"/>
            <a:ext cx="3276600" cy="990600"/>
          </a:xfrm>
        </p:spPr>
        <p:txBody>
          <a:bodyPr numCol="1"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Hemispheres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62400" y="1219200"/>
            <a:ext cx="4495800" cy="4876800"/>
          </a:xfrm>
        </p:spPr>
        <p:txBody>
          <a:bodyPr numCol="1"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The Equator splits the earth into the northern and southern hemisphere</a:t>
            </a:r>
          </a:p>
          <a:p>
            <a:pPr eaLnBrk="1" hangingPunct="1"/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The Prime Meridian splits the earth into Eastern and Western hemisphere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numCol="1"/>
          <a:lstStyle/>
          <a:p>
            <a:pPr eaLnBrk="1" hangingPunct="1"/>
            <a:endParaRPr lang="en-US" smtClean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numCol="1"/>
          <a:lstStyle/>
          <a:p>
            <a:pPr eaLnBrk="1" hangingPunct="1"/>
            <a:endParaRPr lang="en-US" smtClean="0"/>
          </a:p>
        </p:txBody>
      </p:sp>
      <p:pic>
        <p:nvPicPr>
          <p:cNvPr id="17412" name="Picture 5" descr="k3hemispheres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>
          <a:xfrm>
            <a:off x="228600" y="150813"/>
            <a:ext cx="8686800" cy="655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numCol="1"/>
          <a:lstStyle/>
          <a:p>
            <a:pPr eaLnBrk="1" hangingPunct="1"/>
            <a:r>
              <a:rPr lang="en-US" smtClean="0"/>
              <a:t>Can you understand this legend?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numCol="1"/>
          <a:lstStyle/>
          <a:p>
            <a:pPr eaLnBrk="1" hangingPunct="1"/>
            <a:endParaRPr lang="en-US" smtClean="0"/>
          </a:p>
        </p:txBody>
      </p:sp>
      <p:pic>
        <p:nvPicPr>
          <p:cNvPr id="19460" name="Picture 4" descr="tnland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600200"/>
            <a:ext cx="86106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numCol="1"/>
          <a:lstStyle/>
          <a:p>
            <a:pPr eaLnBrk="1" hangingPunct="1"/>
            <a:r>
              <a:rPr lang="en-US" smtClean="0"/>
              <a:t>Age Expectancy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numCol="1"/>
          <a:lstStyle/>
          <a:p>
            <a:pPr eaLnBrk="1" hangingPunct="1"/>
            <a:endParaRPr lang="en-US" smtClean="0"/>
          </a:p>
        </p:txBody>
      </p:sp>
      <p:pic>
        <p:nvPicPr>
          <p:cNvPr id="20484" name="Picture 5" descr="lifeexpect"/>
          <p:cNvPicPr>
            <a:picLocks noChangeAspect="1" noChangeArrowheads="1"/>
          </p:cNvPicPr>
          <p:nvPr/>
        </p:nvPicPr>
        <p:blipFill>
          <a:blip r:embed="rId2" cstate="print">
            <a:lum bright="-18000"/>
          </a:blip>
          <a:srcRect t="3122" b="3220"/>
          <a:stretch>
            <a:fillRect/>
          </a:stretch>
        </p:blipFill>
        <p:spPr>
          <a:xfrm>
            <a:off x="0" y="1676400"/>
            <a:ext cx="9067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>
          <a:xfrm>
            <a:off x="381000" y="3581400"/>
            <a:ext cx="5562600" cy="2133600"/>
            <a:chOff x="912" y="2688"/>
            <a:chExt cx="3504" cy="1344"/>
          </a:xfrm>
        </p:grpSpPr>
        <p:sp>
          <p:nvSpPr>
            <p:cNvPr id="20486" name="Rectangle 7"/>
            <p:cNvSpPr>
              <a:spLocks noChangeArrowheads="1"/>
            </p:cNvSpPr>
            <p:nvPr/>
          </p:nvSpPr>
          <p:spPr>
            <a:xfrm>
              <a:off x="912" y="2688"/>
              <a:ext cx="1440" cy="1344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numCol="1" anchor="ctr"/>
            <a:lstStyle/>
            <a:p>
              <a:endParaRPr lang="en-US"/>
            </a:p>
          </p:txBody>
        </p:sp>
        <p:sp>
          <p:nvSpPr>
            <p:cNvPr id="20487" name="Text Box 8"/>
            <p:cNvSpPr txBox="1">
              <a:spLocks noChangeArrowheads="1"/>
            </p:cNvSpPr>
            <p:nvPr/>
          </p:nvSpPr>
          <p:spPr>
            <a:xfrm>
              <a:off x="2400" y="3024"/>
              <a:ext cx="20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numCol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</a:rPr>
                <a:t>Legend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numCol="1"/>
          <a:lstStyle/>
          <a:p>
            <a:pPr eaLnBrk="1" hangingPunct="1"/>
            <a:endParaRPr lang="en-US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numCol="1"/>
          <a:lstStyle/>
          <a:p>
            <a:pPr eaLnBrk="1" hangingPunct="1"/>
            <a:endParaRPr lang="en-US" smtClean="0"/>
          </a:p>
        </p:txBody>
      </p:sp>
      <p:pic>
        <p:nvPicPr>
          <p:cNvPr id="22532" name="Picture 5" descr="World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>
          <a:xfrm>
            <a:off x="0" y="457200"/>
            <a:ext cx="9144000" cy="58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numCol="1"/>
          <a:lstStyle/>
          <a:p>
            <a:pPr eaLnBrk="1" hangingPunct="1"/>
            <a:r>
              <a:rPr lang="en-US" smtClean="0"/>
              <a:t>GLOBE SAYS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876800"/>
          </a:xfrm>
        </p:spPr>
        <p:txBody>
          <a:bodyPr numCol="1"/>
          <a:lstStyle/>
          <a:p>
            <a:pPr lvl="1" eaLnBrk="1" hangingPunct="1"/>
            <a:r>
              <a:rPr lang="en-US" b="1" dirty="0" smtClean="0">
                <a:solidFill>
                  <a:schemeClr val="tx1"/>
                </a:solidFill>
              </a:rPr>
              <a:t>This game follows the same rules as “Simon Says”</a:t>
            </a:r>
          </a:p>
          <a:p>
            <a:pPr lvl="1" eaLnBrk="1" hangingPunct="1"/>
            <a:r>
              <a:rPr lang="en-US" b="1" dirty="0" smtClean="0">
                <a:solidFill>
                  <a:schemeClr val="tx1"/>
                </a:solidFill>
              </a:rPr>
              <a:t>Body parts represent the major lines of latitude</a:t>
            </a:r>
          </a:p>
          <a:p>
            <a:pPr lvl="2" eaLnBrk="1" hangingPunct="1"/>
            <a:r>
              <a:rPr lang="en-US" sz="2800" b="1" dirty="0" smtClean="0">
                <a:solidFill>
                  <a:schemeClr val="tx1"/>
                </a:solidFill>
              </a:rPr>
              <a:t>Top of head – North Pole</a:t>
            </a:r>
          </a:p>
          <a:p>
            <a:pPr lvl="2" eaLnBrk="1" hangingPunct="1"/>
            <a:r>
              <a:rPr lang="en-US" sz="2800" b="1" dirty="0" smtClean="0">
                <a:solidFill>
                  <a:schemeClr val="tx1"/>
                </a:solidFill>
              </a:rPr>
              <a:t>Ears – Arctic Circle</a:t>
            </a:r>
          </a:p>
          <a:p>
            <a:pPr lvl="2" eaLnBrk="1" hangingPunct="1"/>
            <a:r>
              <a:rPr lang="en-US" sz="2800" b="1" dirty="0" smtClean="0">
                <a:solidFill>
                  <a:schemeClr val="tx1"/>
                </a:solidFill>
              </a:rPr>
              <a:t>Shoulders – Tropic of Cancer</a:t>
            </a:r>
          </a:p>
          <a:p>
            <a:pPr lvl="2" eaLnBrk="1" hangingPunct="1"/>
            <a:r>
              <a:rPr lang="en-US" sz="2800" b="1" dirty="0" smtClean="0">
                <a:solidFill>
                  <a:schemeClr val="tx1"/>
                </a:solidFill>
              </a:rPr>
              <a:t>Waist – Equator</a:t>
            </a:r>
          </a:p>
          <a:p>
            <a:pPr lvl="2" eaLnBrk="1" hangingPunct="1"/>
            <a:r>
              <a:rPr lang="en-US" sz="2800" b="1" dirty="0" smtClean="0">
                <a:solidFill>
                  <a:schemeClr val="tx1"/>
                </a:solidFill>
              </a:rPr>
              <a:t>Knees – Tropic of Capricorn</a:t>
            </a:r>
          </a:p>
          <a:p>
            <a:pPr lvl="2" eaLnBrk="1" hangingPunct="1"/>
            <a:r>
              <a:rPr lang="en-US" sz="2800" b="1" dirty="0" smtClean="0">
                <a:solidFill>
                  <a:schemeClr val="tx1"/>
                </a:solidFill>
              </a:rPr>
              <a:t>Shins – Antarctic Circle</a:t>
            </a:r>
          </a:p>
          <a:p>
            <a:pPr lvl="2" eaLnBrk="1" hangingPunct="1"/>
            <a:r>
              <a:rPr lang="en-US" sz="2800" b="1" dirty="0" smtClean="0">
                <a:solidFill>
                  <a:schemeClr val="tx1"/>
                </a:solidFill>
              </a:rPr>
              <a:t>Toes – South Pole</a:t>
            </a:r>
          </a:p>
        </p:txBody>
      </p:sp>
      <p:pic>
        <p:nvPicPr>
          <p:cNvPr id="23556" name="Picture 4" descr="MCj037044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324600" y="3200400"/>
            <a:ext cx="1735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 numCol="1"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“How To” Foldable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267200" cy="5029200"/>
          </a:xfrm>
        </p:spPr>
        <p:txBody>
          <a:bodyPr numCol="1"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Step #1: 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Highlight the Equator </a:t>
            </a:r>
            <a:r>
              <a:rPr lang="en-US" sz="2000" b="1" dirty="0" smtClean="0">
                <a:solidFill>
                  <a:srgbClr val="FFC000"/>
                </a:solidFill>
              </a:rPr>
              <a:t>YELLOW </a:t>
            </a:r>
            <a:r>
              <a:rPr lang="en-US" sz="2000" b="1" dirty="0" smtClean="0">
                <a:solidFill>
                  <a:srgbClr val="C00000"/>
                </a:solidFill>
              </a:rPr>
              <a:t>and Prime Meridian </a:t>
            </a:r>
            <a:r>
              <a:rPr lang="en-US" sz="2000" b="1" dirty="0" smtClean="0">
                <a:solidFill>
                  <a:srgbClr val="D836C5"/>
                </a:solidFill>
              </a:rPr>
              <a:t>PINK </a:t>
            </a:r>
          </a:p>
          <a:p>
            <a:pPr>
              <a:buFontTx/>
              <a:buNone/>
            </a:pPr>
            <a:endParaRPr lang="en-US" sz="2000" b="1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Step #2: Draw the Compass Rose in the bottom corner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	* North, South, East, West, Northeast, Southeast, Northwest,  Southwest</a:t>
            </a:r>
          </a:p>
          <a:p>
            <a:pPr>
              <a:buFontTx/>
              <a:buNone/>
            </a:pPr>
            <a:endParaRPr lang="en-US" sz="2000" b="1" dirty="0" smtClean="0">
              <a:solidFill>
                <a:srgbClr val="E46C0A"/>
              </a:solidFill>
            </a:endParaRP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E46C0A"/>
                </a:solidFill>
              </a:rPr>
              <a:t>Step #3: Using the lines made by the highlighted equator and Prime Meridian to label the cardinal directions on the globe.</a:t>
            </a:r>
          </a:p>
          <a:p>
            <a:pPr>
              <a:buFontTx/>
              <a:buNone/>
            </a:pPr>
            <a:endParaRPr lang="en-US" sz="2000" b="1" dirty="0" smtClean="0">
              <a:solidFill>
                <a:srgbClr val="00B050"/>
              </a:solidFill>
            </a:endParaRP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Step #4: Label the Hemispheres using the intermediate directions on the inside of the quadrant  in the globe. </a:t>
            </a:r>
          </a:p>
          <a:p>
            <a:pPr>
              <a:buFontTx/>
              <a:buNone/>
            </a:pPr>
            <a:endParaRPr lang="en-US" sz="2000" dirty="0" smtClean="0"/>
          </a:p>
        </p:txBody>
      </p:sp>
      <p:pic>
        <p:nvPicPr>
          <p:cNvPr id="21508" name="Picture 5" descr="World"/>
          <p:cNvPicPr>
            <a:picLocks noChangeAspect="1" noChangeArrowheads="1"/>
          </p:cNvPicPr>
          <p:nvPr/>
        </p:nvPicPr>
        <p:blipFill>
          <a:blip r:embed="rId2">
            <a:lum bright="-6000" contrast="6000"/>
          </a:blip>
          <a:srcRect/>
          <a:stretch>
            <a:fillRect/>
          </a:stretch>
        </p:blipFill>
        <p:spPr>
          <a:xfrm>
            <a:off x="4572000" y="914400"/>
            <a:ext cx="4191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4602162" y="3856038"/>
            <a:ext cx="4206875" cy="0"/>
          </a:xfrm>
          <a:prstGeom prst="line">
            <a:avLst/>
          </a:prstGeom>
          <a:ln>
            <a:solidFill>
              <a:srgbClr val="D836C5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8200" y="3810000"/>
            <a:ext cx="3962400" cy="1588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1511" name="Picture 4" descr="C:\Documents and Settings\adam.pauling\Local Settings\Temporary Internet Files\Content.IE5\6FWOQR3T\MC9003292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077200" y="5715000"/>
            <a:ext cx="8382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 rot="5400000" flipH="1" flipV="1">
            <a:off x="8229600" y="5867400"/>
            <a:ext cx="533400" cy="533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305800" y="5943600"/>
            <a:ext cx="457200" cy="381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14" name="TextBox 20"/>
          <p:cNvSpPr txBox="1">
            <a:spLocks noChangeArrowheads="1"/>
          </p:cNvSpPr>
          <p:nvPr/>
        </p:nvSpPr>
        <p:spPr>
          <a:xfrm>
            <a:off x="6477000" y="1143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 N</a:t>
            </a:r>
            <a:endParaRPr lang="en-US"/>
          </a:p>
        </p:txBody>
      </p:sp>
      <p:sp>
        <p:nvSpPr>
          <p:cNvPr id="21515" name="TextBox 21"/>
          <p:cNvSpPr txBox="1">
            <a:spLocks noChangeArrowheads="1"/>
          </p:cNvSpPr>
          <p:nvPr/>
        </p:nvSpPr>
        <p:spPr>
          <a:xfrm>
            <a:off x="4191000" y="36576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r>
              <a:rPr lang="en-US" sz="1600"/>
              <a:t> W</a:t>
            </a:r>
            <a:endParaRPr lang="en-US"/>
          </a:p>
        </p:txBody>
      </p:sp>
      <p:sp>
        <p:nvSpPr>
          <p:cNvPr id="21516" name="TextBox 22"/>
          <p:cNvSpPr txBox="1">
            <a:spLocks noChangeArrowheads="1"/>
          </p:cNvSpPr>
          <p:nvPr/>
        </p:nvSpPr>
        <p:spPr>
          <a:xfrm>
            <a:off x="8686800" y="35814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r>
              <a:rPr lang="en-US" sz="1600"/>
              <a:t> E</a:t>
            </a:r>
            <a:endParaRPr lang="en-US"/>
          </a:p>
        </p:txBody>
      </p:sp>
      <p:sp>
        <p:nvSpPr>
          <p:cNvPr id="21517" name="TextBox 26"/>
          <p:cNvSpPr txBox="1">
            <a:spLocks noChangeArrowheads="1"/>
          </p:cNvSpPr>
          <p:nvPr/>
        </p:nvSpPr>
        <p:spPr>
          <a:xfrm>
            <a:off x="6553200" y="6096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 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18" name="TextBox 27"/>
          <p:cNvSpPr txBox="1">
            <a:spLocks noChangeArrowheads="1"/>
          </p:cNvSpPr>
          <p:nvPr/>
        </p:nvSpPr>
        <p:spPr>
          <a:xfrm>
            <a:off x="7086600" y="25146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NE</a:t>
            </a:r>
            <a:endParaRPr lang="en-US" sz="2800" b="1"/>
          </a:p>
        </p:txBody>
      </p:sp>
      <p:sp>
        <p:nvSpPr>
          <p:cNvPr id="21519" name="TextBox 28"/>
          <p:cNvSpPr txBox="1">
            <a:spLocks noChangeArrowheads="1"/>
          </p:cNvSpPr>
          <p:nvPr/>
        </p:nvSpPr>
        <p:spPr>
          <a:xfrm>
            <a:off x="5257800" y="25146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NW</a:t>
            </a:r>
            <a:endParaRPr lang="en-US" sz="2800" b="1"/>
          </a:p>
        </p:txBody>
      </p:sp>
      <p:sp>
        <p:nvSpPr>
          <p:cNvPr id="21520" name="TextBox 29"/>
          <p:cNvSpPr txBox="1">
            <a:spLocks noChangeArrowheads="1"/>
          </p:cNvSpPr>
          <p:nvPr/>
        </p:nvSpPr>
        <p:spPr>
          <a:xfrm>
            <a:off x="7086600" y="43434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SE</a:t>
            </a:r>
            <a:endParaRPr lang="en-US" sz="2800" b="1"/>
          </a:p>
        </p:txBody>
      </p:sp>
      <p:sp>
        <p:nvSpPr>
          <p:cNvPr id="21521" name="TextBox 30"/>
          <p:cNvSpPr txBox="1">
            <a:spLocks noChangeArrowheads="1"/>
          </p:cNvSpPr>
          <p:nvPr/>
        </p:nvSpPr>
        <p:spPr>
          <a:xfrm>
            <a:off x="5334000" y="43434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SW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38400" cy="1143000"/>
          </a:xfrm>
        </p:spPr>
        <p:txBody>
          <a:bodyPr numCol="1"/>
          <a:lstStyle/>
          <a:p>
            <a:r>
              <a:rPr lang="en-US" b="1" dirty="0"/>
              <a:t>Equator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066800"/>
            <a:ext cx="4495800" cy="5059363"/>
          </a:xfrm>
        </p:spPr>
        <p:txBody>
          <a:bodyPr numCol="1"/>
          <a:lstStyle/>
          <a:p>
            <a:r>
              <a:rPr lang="en-US" dirty="0"/>
              <a:t>An imaginary line that runs </a:t>
            </a:r>
            <a:r>
              <a:rPr lang="en-US" dirty="0" smtClean="0"/>
              <a:t>horizontally  through </a:t>
            </a:r>
            <a:r>
              <a:rPr lang="en-US" dirty="0"/>
              <a:t>the center of the Earth, dividing the Northern and Southern hemispheres.</a:t>
            </a:r>
          </a:p>
          <a:p>
            <a:endParaRPr lang="en-US" dirty="0"/>
          </a:p>
        </p:txBody>
      </p:sp>
      <p:pic>
        <p:nvPicPr>
          <p:cNvPr id="4" name="Picture 3" descr="equ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191000"/>
            <a:ext cx="8229600" cy="2362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7543800" y="19050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800" cy="1143000"/>
          </a:xfrm>
        </p:spPr>
        <p:txBody>
          <a:bodyPr numCol="1"/>
          <a:lstStyle/>
          <a:p>
            <a:r>
              <a:rPr lang="en-US" b="1" dirty="0"/>
              <a:t>Longitude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066800"/>
            <a:ext cx="3962400" cy="5059363"/>
          </a:xfrm>
        </p:spPr>
        <p:txBody>
          <a:bodyPr numCol="1"/>
          <a:lstStyle/>
          <a:p>
            <a:r>
              <a:rPr lang="en-US" dirty="0"/>
              <a:t>Imaginary lines drawn on maps from north to south to locate places east or west of the </a:t>
            </a:r>
            <a:r>
              <a:rPr lang="en-US" b="1" strike="sngStrike" dirty="0" smtClean="0"/>
              <a:t>prime meridian</a:t>
            </a:r>
            <a:endParaRPr lang="en-US" b="1" strike="sngStrike" dirty="0"/>
          </a:p>
        </p:txBody>
      </p:sp>
      <p:pic>
        <p:nvPicPr>
          <p:cNvPr id="4" name="Picture 3" descr="longitu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143000"/>
            <a:ext cx="4548187" cy="4776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429000" cy="731838"/>
          </a:xfrm>
        </p:spPr>
        <p:txBody>
          <a:bodyPr numCol="1">
            <a:normAutofit fontScale="90000"/>
          </a:bodyPr>
          <a:lstStyle/>
          <a:p>
            <a:r>
              <a:rPr lang="en-US" b="1" dirty="0"/>
              <a:t>Prime Meridian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143000"/>
            <a:ext cx="3962400" cy="4983163"/>
          </a:xfrm>
        </p:spPr>
        <p:txBody>
          <a:bodyPr numCol="1"/>
          <a:lstStyle/>
          <a:p>
            <a:r>
              <a:rPr lang="en-US" dirty="0"/>
              <a:t>An imaginary line that runs through the center of the Earth </a:t>
            </a:r>
            <a:r>
              <a:rPr lang="en-US" dirty="0" smtClean="0"/>
              <a:t>vertically  </a:t>
            </a:r>
            <a:r>
              <a:rPr lang="en-US" dirty="0"/>
              <a:t>dividing the Eastern and Western hemispheres.</a:t>
            </a:r>
          </a:p>
        </p:txBody>
      </p:sp>
      <p:pic>
        <p:nvPicPr>
          <p:cNvPr id="4" name="Picture 3" descr="prime meridie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362200"/>
            <a:ext cx="4800600" cy="41148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rot="5400000">
            <a:off x="7773194" y="2742406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90800" cy="1143000"/>
          </a:xfrm>
        </p:spPr>
        <p:txBody>
          <a:bodyPr numCol="1"/>
          <a:lstStyle/>
          <a:p>
            <a:r>
              <a:rPr lang="en-US" dirty="0" smtClean="0"/>
              <a:t>Map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143000"/>
            <a:ext cx="3886200" cy="4983163"/>
          </a:xfrm>
        </p:spPr>
        <p:txBody>
          <a:bodyPr numCol="1"/>
          <a:lstStyle/>
          <a:p>
            <a:r>
              <a:rPr lang="en-US" dirty="0"/>
              <a:t>A small chart included on a map that gives descriptions of what symbols are used and what they stand for.</a:t>
            </a:r>
          </a:p>
        </p:txBody>
      </p:sp>
      <p:pic>
        <p:nvPicPr>
          <p:cNvPr id="4" name="Picture 3" descr="map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286000"/>
            <a:ext cx="3814762" cy="3797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1143000"/>
          </a:xfrm>
        </p:spPr>
        <p:txBody>
          <a:bodyPr numCol="1"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066800"/>
            <a:ext cx="4191000" cy="5059363"/>
          </a:xfrm>
        </p:spPr>
        <p:txBody>
          <a:bodyPr numCol="1"/>
          <a:lstStyle/>
          <a:p>
            <a:r>
              <a:rPr lang="en-US" dirty="0"/>
              <a:t>Represents the distance between two locations on the map. Ex: 1 inch on the map equals 1 mile on the ground</a:t>
            </a:r>
          </a:p>
        </p:txBody>
      </p:sp>
      <p:pic>
        <p:nvPicPr>
          <p:cNvPr id="4" name="Picture 3" descr="map sc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724400"/>
            <a:ext cx="6711086" cy="103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1143000"/>
          </a:xfrm>
        </p:spPr>
        <p:txBody>
          <a:bodyPr numCol="1">
            <a:normAutofit fontScale="90000"/>
          </a:bodyPr>
          <a:lstStyle/>
          <a:p>
            <a:r>
              <a:rPr lang="en-US" dirty="0" smtClean="0"/>
              <a:t>Compass 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143000"/>
            <a:ext cx="3886200" cy="4983163"/>
          </a:xfrm>
        </p:spPr>
        <p:txBody>
          <a:bodyPr numCol="1"/>
          <a:lstStyle/>
          <a:p>
            <a:r>
              <a:rPr lang="en-US" dirty="0"/>
              <a:t>A design on a map that shows directions</a:t>
            </a:r>
          </a:p>
        </p:txBody>
      </p:sp>
      <p:pic>
        <p:nvPicPr>
          <p:cNvPr id="4" name="Picture 3" descr="compass 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4576762" cy="4576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 numCol="1">
            <a:normAutofit fontScale="90000"/>
          </a:bodyPr>
          <a:lstStyle/>
          <a:p>
            <a:r>
              <a:rPr lang="en-US" dirty="0" smtClean="0"/>
              <a:t>Cardinal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295400"/>
            <a:ext cx="4343400" cy="4830763"/>
          </a:xfrm>
        </p:spPr>
        <p:txBody>
          <a:bodyPr numCol="1"/>
          <a:lstStyle/>
          <a:p>
            <a:r>
              <a:rPr lang="en-US" dirty="0"/>
              <a:t>The four major compass points of North, South, East, West used to navigate a map</a:t>
            </a:r>
          </a:p>
        </p:txBody>
      </p:sp>
      <p:pic>
        <p:nvPicPr>
          <p:cNvPr id="4" name="Picture 3" descr="cardinal direc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905000"/>
            <a:ext cx="4191000" cy="4415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129</TotalTime>
  <Words>724</Words>
  <Application>Microsoft Office PowerPoint</Application>
  <PresentationFormat>On-screen Show (4:3)</PresentationFormat>
  <Paragraphs>169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Comic Sans MS</vt:lpstr>
      <vt:lpstr>Franklin Gothic Book</vt:lpstr>
      <vt:lpstr>Franklin Gothic Medium</vt:lpstr>
      <vt:lpstr>Times New Roman</vt:lpstr>
      <vt:lpstr>Wingdings 2</vt:lpstr>
      <vt:lpstr>Trek</vt:lpstr>
      <vt:lpstr>Visual Vocabulary</vt:lpstr>
      <vt:lpstr>Latitude</vt:lpstr>
      <vt:lpstr>Equator</vt:lpstr>
      <vt:lpstr>Longitude</vt:lpstr>
      <vt:lpstr>Prime Meridian</vt:lpstr>
      <vt:lpstr>Map Key</vt:lpstr>
      <vt:lpstr>Scale</vt:lpstr>
      <vt:lpstr>Compass Rose</vt:lpstr>
      <vt:lpstr>Cardinal Directions</vt:lpstr>
      <vt:lpstr>Intermediate Directions</vt:lpstr>
      <vt:lpstr>Symbol</vt:lpstr>
      <vt:lpstr>Map Skills</vt:lpstr>
      <vt:lpstr>Latitude</vt:lpstr>
      <vt:lpstr>PowerPoint Presentation</vt:lpstr>
      <vt:lpstr>Latitude   North Pole                     South Pole</vt:lpstr>
      <vt:lpstr>      Latitude  The North Pole  is at 90° N                 The South Pole  is at 90° S </vt:lpstr>
      <vt:lpstr>Major lines of latitude</vt:lpstr>
      <vt:lpstr>Longitude</vt:lpstr>
      <vt:lpstr>Longitude               Lines of longitude begin       at the Prime Meridian.   </vt:lpstr>
      <vt:lpstr> Longitude</vt:lpstr>
      <vt:lpstr>Hemispheres</vt:lpstr>
      <vt:lpstr>PowerPoint Presentation</vt:lpstr>
      <vt:lpstr>Can you understand this legend?</vt:lpstr>
      <vt:lpstr>Age Expectancy</vt:lpstr>
      <vt:lpstr>PowerPoint Presentation</vt:lpstr>
      <vt:lpstr>GLOBE SAYS</vt:lpstr>
      <vt:lpstr>“How To” Foldable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Vocabulary</dc:title>
  <dc:creator>Adam Lee Pauling</dc:creator>
  <cp:lastModifiedBy>Kueter, Sydney</cp:lastModifiedBy>
  <cp:revision>11</cp:revision>
  <dcterms:created xsi:type="dcterms:W3CDTF">2013-09-11T21:13:33Z</dcterms:created>
  <dcterms:modified xsi:type="dcterms:W3CDTF">2016-10-25T14:56:47Z</dcterms:modified>
</cp:coreProperties>
</file>