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798460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20" name="Shape 12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Shape 4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07" name="Shape 40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Shape 4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40" name="Shape 44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Shape 4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82" name="Shape 48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54" name="Shape 15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83" name="Shape 18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16" name="Shape 21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49" name="Shape 24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Shape 2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81" name="Shape 28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Shape 3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12" name="Shape 31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Shape 3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45" name="Shape 34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Shape 3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75" name="Shape 37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ctr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ctr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 sz="1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 sz="1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 sz="1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 sz="1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 sz="1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 sz="1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 sz="1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 sz="1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spcBef>
                <a:spcPts val="0"/>
              </a:spcBef>
              <a:defRPr sz="4000" b="1" cap="none"/>
            </a:lvl1pPr>
            <a:lvl2pPr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Arial"/>
              <a:buNone/>
              <a:defRPr sz="2000"/>
            </a:lvl1pPr>
            <a:lvl2pPr marL="457200" indent="0" rtl="0">
              <a:spcBef>
                <a:spcPts val="0"/>
              </a:spcBef>
              <a:buFont typeface="Arial"/>
              <a:buNone/>
              <a:defRPr sz="1800"/>
            </a:lvl2pPr>
            <a:lvl3pPr marL="914400" indent="0" rtl="0">
              <a:spcBef>
                <a:spcPts val="0"/>
              </a:spcBef>
              <a:buFont typeface="Arial"/>
              <a:buNone/>
              <a:defRPr sz="1600"/>
            </a:lvl3pPr>
            <a:lvl4pPr marL="1371600" indent="0" rtl="0">
              <a:spcBef>
                <a:spcPts val="0"/>
              </a:spcBef>
              <a:buFont typeface="Arial"/>
              <a:buNone/>
              <a:defRPr sz="1400"/>
            </a:lvl4pPr>
            <a:lvl5pPr marL="1828800" indent="0" rtl="0">
              <a:spcBef>
                <a:spcPts val="0"/>
              </a:spcBef>
              <a:buFont typeface="Arial"/>
              <a:buNone/>
              <a:defRPr sz="1400"/>
            </a:lvl5pPr>
            <a:lvl6pPr marL="2286000" indent="0" rtl="0">
              <a:spcBef>
                <a:spcPts val="0"/>
              </a:spcBef>
              <a:buFont typeface="Arial"/>
              <a:buNone/>
              <a:defRPr sz="1400"/>
            </a:lvl6pPr>
            <a:lvl7pPr marL="2743200" indent="0" rtl="0">
              <a:spcBef>
                <a:spcPts val="0"/>
              </a:spcBef>
              <a:buFont typeface="Arial"/>
              <a:buNone/>
              <a:defRPr sz="1400"/>
            </a:lvl7pPr>
            <a:lvl8pPr marL="3200400" indent="0" rtl="0">
              <a:spcBef>
                <a:spcPts val="0"/>
              </a:spcBef>
              <a:buFont typeface="Arial"/>
              <a:buNone/>
              <a:defRPr sz="1400"/>
            </a:lvl8pPr>
            <a:lvl9pPr marL="3657600" indent="0" rtl="0">
              <a:spcBef>
                <a:spcPts val="0"/>
              </a:spcBef>
              <a:buFont typeface="Arial"/>
              <a:buNone/>
              <a:defRPr sz="1400"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 sz="1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 sz="1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 sz="2800"/>
            </a:lvl1pPr>
            <a:lvl2pPr rtl="0">
              <a:spcBef>
                <a:spcPts val="0"/>
              </a:spcBef>
              <a:defRPr sz="2400"/>
            </a:lvl2pPr>
            <a:lvl3pPr rtl="0">
              <a:spcBef>
                <a:spcPts val="0"/>
              </a:spcBef>
              <a:defRPr sz="2000"/>
            </a:lvl3pPr>
            <a:lvl4pPr rtl="0">
              <a:spcBef>
                <a:spcPts val="0"/>
              </a:spcBef>
              <a:defRPr sz="1800"/>
            </a:lvl4pPr>
            <a:lvl5pPr rtl="0">
              <a:spcBef>
                <a:spcPts val="0"/>
              </a:spcBef>
              <a:defRPr sz="1800"/>
            </a:lvl5pPr>
            <a:lvl6pPr rtl="0">
              <a:spcBef>
                <a:spcPts val="0"/>
              </a:spcBef>
              <a:defRPr sz="1800"/>
            </a:lvl6pPr>
            <a:lvl7pPr rtl="0">
              <a:spcBef>
                <a:spcPts val="0"/>
              </a:spcBef>
              <a:defRPr sz="1800"/>
            </a:lvl7pPr>
            <a:lvl8pPr rtl="0">
              <a:spcBef>
                <a:spcPts val="0"/>
              </a:spcBef>
              <a:defRPr sz="1800"/>
            </a:lvl8pPr>
            <a:lvl9pPr rtl="0">
              <a:spcBef>
                <a:spcPts val="0"/>
              </a:spcBef>
              <a:defRPr sz="18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 sz="2800"/>
            </a:lvl1pPr>
            <a:lvl2pPr rtl="0">
              <a:spcBef>
                <a:spcPts val="0"/>
              </a:spcBef>
              <a:defRPr sz="2400"/>
            </a:lvl2pPr>
            <a:lvl3pPr rtl="0">
              <a:spcBef>
                <a:spcPts val="0"/>
              </a:spcBef>
              <a:defRPr sz="2000"/>
            </a:lvl3pPr>
            <a:lvl4pPr rtl="0">
              <a:spcBef>
                <a:spcPts val="0"/>
              </a:spcBef>
              <a:defRPr sz="1800"/>
            </a:lvl4pPr>
            <a:lvl5pPr rtl="0">
              <a:spcBef>
                <a:spcPts val="0"/>
              </a:spcBef>
              <a:defRPr sz="1800"/>
            </a:lvl5pPr>
            <a:lvl6pPr rtl="0">
              <a:spcBef>
                <a:spcPts val="0"/>
              </a:spcBef>
              <a:defRPr sz="1800"/>
            </a:lvl6pPr>
            <a:lvl7pPr rtl="0">
              <a:spcBef>
                <a:spcPts val="0"/>
              </a:spcBef>
              <a:defRPr sz="1800"/>
            </a:lvl7pPr>
            <a:lvl8pPr rtl="0">
              <a:spcBef>
                <a:spcPts val="0"/>
              </a:spcBef>
              <a:defRPr sz="1800"/>
            </a:lvl8pPr>
            <a:lvl9pPr rtl="0">
              <a:spcBef>
                <a:spcPts val="0"/>
              </a:spcBef>
              <a:defRPr sz="1800"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 sz="1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 sz="1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Arial"/>
              <a:buNone/>
              <a:defRPr sz="2400" b="1"/>
            </a:lvl1pPr>
            <a:lvl2pPr marL="457200" indent="0" rtl="0">
              <a:spcBef>
                <a:spcPts val="0"/>
              </a:spcBef>
              <a:buFont typeface="Arial"/>
              <a:buNone/>
              <a:defRPr sz="2000" b="1"/>
            </a:lvl2pPr>
            <a:lvl3pPr marL="914400" indent="0" rtl="0">
              <a:spcBef>
                <a:spcPts val="0"/>
              </a:spcBef>
              <a:buFont typeface="Arial"/>
              <a:buNone/>
              <a:defRPr sz="1800" b="1"/>
            </a:lvl3pPr>
            <a:lvl4pPr marL="1371600" indent="0" rtl="0">
              <a:spcBef>
                <a:spcPts val="0"/>
              </a:spcBef>
              <a:buFont typeface="Arial"/>
              <a:buNone/>
              <a:defRPr sz="1600" b="1"/>
            </a:lvl4pPr>
            <a:lvl5pPr marL="1828800" indent="0" rtl="0">
              <a:spcBef>
                <a:spcPts val="0"/>
              </a:spcBef>
              <a:buFont typeface="Arial"/>
              <a:buNone/>
              <a:defRPr sz="1600" b="1"/>
            </a:lvl5pPr>
            <a:lvl6pPr marL="2286000" indent="0" rtl="0">
              <a:spcBef>
                <a:spcPts val="0"/>
              </a:spcBef>
              <a:buFont typeface="Arial"/>
              <a:buNone/>
              <a:defRPr sz="1600" b="1"/>
            </a:lvl6pPr>
            <a:lvl7pPr marL="2743200" indent="0" rtl="0">
              <a:spcBef>
                <a:spcPts val="0"/>
              </a:spcBef>
              <a:buFont typeface="Arial"/>
              <a:buNone/>
              <a:defRPr sz="1600" b="1"/>
            </a:lvl7pPr>
            <a:lvl8pPr marL="3200400" indent="0" rtl="0">
              <a:spcBef>
                <a:spcPts val="0"/>
              </a:spcBef>
              <a:buFont typeface="Arial"/>
              <a:buNone/>
              <a:defRPr sz="1600" b="1"/>
            </a:lvl8pPr>
            <a:lvl9pPr marL="3657600" indent="0" rtl="0">
              <a:spcBef>
                <a:spcPts val="0"/>
              </a:spcBef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 sz="2400"/>
            </a:lvl1pPr>
            <a:lvl2pPr rtl="0">
              <a:spcBef>
                <a:spcPts val="0"/>
              </a:spcBef>
              <a:defRPr sz="2000"/>
            </a:lvl2pPr>
            <a:lvl3pPr rtl="0">
              <a:spcBef>
                <a:spcPts val="0"/>
              </a:spcBef>
              <a:defRPr sz="1800"/>
            </a:lvl3pPr>
            <a:lvl4pPr rtl="0">
              <a:spcBef>
                <a:spcPts val="0"/>
              </a:spcBef>
              <a:defRPr sz="1600"/>
            </a:lvl4pPr>
            <a:lvl5pPr rtl="0">
              <a:spcBef>
                <a:spcPts val="0"/>
              </a:spcBef>
              <a:defRPr sz="1600"/>
            </a:lvl5pPr>
            <a:lvl6pPr rtl="0">
              <a:spcBef>
                <a:spcPts val="0"/>
              </a:spcBef>
              <a:defRPr sz="1600"/>
            </a:lvl6pPr>
            <a:lvl7pPr rtl="0">
              <a:spcBef>
                <a:spcPts val="0"/>
              </a:spcBef>
              <a:defRPr sz="1600"/>
            </a:lvl7pPr>
            <a:lvl8pPr rtl="0">
              <a:spcBef>
                <a:spcPts val="0"/>
              </a:spcBef>
              <a:defRPr sz="1600"/>
            </a:lvl8pPr>
            <a:lvl9pPr rtl="0">
              <a:spcBef>
                <a:spcPts val="0"/>
              </a:spcBef>
              <a:defRPr sz="16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Arial"/>
              <a:buNone/>
              <a:defRPr sz="2400" b="1"/>
            </a:lvl1pPr>
            <a:lvl2pPr marL="457200" indent="0" rtl="0">
              <a:spcBef>
                <a:spcPts val="0"/>
              </a:spcBef>
              <a:buFont typeface="Arial"/>
              <a:buNone/>
              <a:defRPr sz="2000" b="1"/>
            </a:lvl2pPr>
            <a:lvl3pPr marL="914400" indent="0" rtl="0">
              <a:spcBef>
                <a:spcPts val="0"/>
              </a:spcBef>
              <a:buFont typeface="Arial"/>
              <a:buNone/>
              <a:defRPr sz="1800" b="1"/>
            </a:lvl3pPr>
            <a:lvl4pPr marL="1371600" indent="0" rtl="0">
              <a:spcBef>
                <a:spcPts val="0"/>
              </a:spcBef>
              <a:buFont typeface="Arial"/>
              <a:buNone/>
              <a:defRPr sz="1600" b="1"/>
            </a:lvl4pPr>
            <a:lvl5pPr marL="1828800" indent="0" rtl="0">
              <a:spcBef>
                <a:spcPts val="0"/>
              </a:spcBef>
              <a:buFont typeface="Arial"/>
              <a:buNone/>
              <a:defRPr sz="1600" b="1"/>
            </a:lvl5pPr>
            <a:lvl6pPr marL="2286000" indent="0" rtl="0">
              <a:spcBef>
                <a:spcPts val="0"/>
              </a:spcBef>
              <a:buFont typeface="Arial"/>
              <a:buNone/>
              <a:defRPr sz="1600" b="1"/>
            </a:lvl6pPr>
            <a:lvl7pPr marL="2743200" indent="0" rtl="0">
              <a:spcBef>
                <a:spcPts val="0"/>
              </a:spcBef>
              <a:buFont typeface="Arial"/>
              <a:buNone/>
              <a:defRPr sz="1600" b="1"/>
            </a:lvl7pPr>
            <a:lvl8pPr marL="3200400" indent="0" rtl="0">
              <a:spcBef>
                <a:spcPts val="0"/>
              </a:spcBef>
              <a:buFont typeface="Arial"/>
              <a:buNone/>
              <a:defRPr sz="1600" b="1"/>
            </a:lvl8pPr>
            <a:lvl9pPr marL="3657600" indent="0" rtl="0">
              <a:spcBef>
                <a:spcPts val="0"/>
              </a:spcBef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 sz="2400"/>
            </a:lvl1pPr>
            <a:lvl2pPr rtl="0">
              <a:spcBef>
                <a:spcPts val="0"/>
              </a:spcBef>
              <a:defRPr sz="2000"/>
            </a:lvl2pPr>
            <a:lvl3pPr rtl="0">
              <a:spcBef>
                <a:spcPts val="0"/>
              </a:spcBef>
              <a:defRPr sz="1800"/>
            </a:lvl3pPr>
            <a:lvl4pPr rtl="0">
              <a:spcBef>
                <a:spcPts val="0"/>
              </a:spcBef>
              <a:defRPr sz="1600"/>
            </a:lvl4pPr>
            <a:lvl5pPr rtl="0">
              <a:spcBef>
                <a:spcPts val="0"/>
              </a:spcBef>
              <a:defRPr sz="1600"/>
            </a:lvl5pPr>
            <a:lvl6pPr rtl="0">
              <a:spcBef>
                <a:spcPts val="0"/>
              </a:spcBef>
              <a:defRPr sz="1600"/>
            </a:lvl6pPr>
            <a:lvl7pPr rtl="0">
              <a:spcBef>
                <a:spcPts val="0"/>
              </a:spcBef>
              <a:defRPr sz="1600"/>
            </a:lvl7pPr>
            <a:lvl8pPr rtl="0">
              <a:spcBef>
                <a:spcPts val="0"/>
              </a:spcBef>
              <a:defRPr sz="1600"/>
            </a:lvl8pPr>
            <a:lvl9pPr rtl="0">
              <a:spcBef>
                <a:spcPts val="0"/>
              </a:spcBef>
              <a:defRPr sz="1600"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 sz="1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 sz="1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 sz="1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 sz="1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 sz="1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 sz="1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 sz="2000" b="1"/>
            </a:lvl1pPr>
            <a:lvl2pPr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 sz="3200"/>
            </a:lvl1pPr>
            <a:lvl2pPr rtl="0">
              <a:spcBef>
                <a:spcPts val="0"/>
              </a:spcBef>
              <a:defRPr sz="2800"/>
            </a:lvl2pPr>
            <a:lvl3pPr rtl="0">
              <a:spcBef>
                <a:spcPts val="0"/>
              </a:spcBef>
              <a:defRPr sz="2400"/>
            </a:lvl3pPr>
            <a:lvl4pPr rtl="0">
              <a:spcBef>
                <a:spcPts val="0"/>
              </a:spcBef>
              <a:defRPr sz="2000"/>
            </a:lvl4pPr>
            <a:lvl5pPr rtl="0">
              <a:spcBef>
                <a:spcPts val="0"/>
              </a:spcBef>
              <a:defRPr sz="2000"/>
            </a:lvl5pPr>
            <a:lvl6pPr rtl="0">
              <a:spcBef>
                <a:spcPts val="0"/>
              </a:spcBef>
              <a:defRPr sz="2000"/>
            </a:lvl6pPr>
            <a:lvl7pPr rtl="0">
              <a:spcBef>
                <a:spcPts val="0"/>
              </a:spcBef>
              <a:defRPr sz="2000"/>
            </a:lvl7pPr>
            <a:lvl8pPr rtl="0">
              <a:spcBef>
                <a:spcPts val="0"/>
              </a:spcBef>
              <a:defRPr sz="2000"/>
            </a:lvl8pPr>
            <a:lvl9pPr rtl="0">
              <a:spcBef>
                <a:spcPts val="0"/>
              </a:spcBef>
              <a:defRPr sz="2000"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Arial"/>
              <a:buNone/>
              <a:defRPr sz="1400"/>
            </a:lvl1pPr>
            <a:lvl2pPr marL="457200" indent="0" rtl="0">
              <a:spcBef>
                <a:spcPts val="0"/>
              </a:spcBef>
              <a:buFont typeface="Arial"/>
              <a:buNone/>
              <a:defRPr sz="1200"/>
            </a:lvl2pPr>
            <a:lvl3pPr marL="914400" indent="0" rtl="0">
              <a:spcBef>
                <a:spcPts val="0"/>
              </a:spcBef>
              <a:buFont typeface="Arial"/>
              <a:buNone/>
              <a:defRPr sz="1000"/>
            </a:lvl3pPr>
            <a:lvl4pPr marL="1371600" indent="0" rtl="0">
              <a:spcBef>
                <a:spcPts val="0"/>
              </a:spcBef>
              <a:buFont typeface="Arial"/>
              <a:buNone/>
              <a:defRPr sz="900"/>
            </a:lvl4pPr>
            <a:lvl5pPr marL="1828800" indent="0" rtl="0">
              <a:spcBef>
                <a:spcPts val="0"/>
              </a:spcBef>
              <a:buFont typeface="Arial"/>
              <a:buNone/>
              <a:defRPr sz="900"/>
            </a:lvl5pPr>
            <a:lvl6pPr marL="2286000" indent="0" rtl="0">
              <a:spcBef>
                <a:spcPts val="0"/>
              </a:spcBef>
              <a:buFont typeface="Arial"/>
              <a:buNone/>
              <a:defRPr sz="900"/>
            </a:lvl6pPr>
            <a:lvl7pPr marL="2743200" indent="0" rtl="0">
              <a:spcBef>
                <a:spcPts val="0"/>
              </a:spcBef>
              <a:buFont typeface="Arial"/>
              <a:buNone/>
              <a:defRPr sz="900"/>
            </a:lvl7pPr>
            <a:lvl8pPr marL="3200400" indent="0" rtl="0">
              <a:spcBef>
                <a:spcPts val="0"/>
              </a:spcBef>
              <a:buFont typeface="Arial"/>
              <a:buNone/>
              <a:defRPr sz="900"/>
            </a:lvl8pPr>
            <a:lvl9pPr marL="3657600" indent="0" rtl="0">
              <a:spcBef>
                <a:spcPts val="0"/>
              </a:spcBef>
              <a:buFont typeface="Arial"/>
              <a:buNone/>
              <a:defRPr sz="900"/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 sz="1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 sz="1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 sz="2000" b="1"/>
            </a:lvl1pPr>
            <a:lvl2pPr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2" name="Shape 6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Arial"/>
              <a:buNone/>
              <a:defRPr sz="1400"/>
            </a:lvl1pPr>
            <a:lvl2pPr marL="457200" indent="0" rtl="0">
              <a:spcBef>
                <a:spcPts val="0"/>
              </a:spcBef>
              <a:buFont typeface="Arial"/>
              <a:buNone/>
              <a:defRPr sz="1200"/>
            </a:lvl2pPr>
            <a:lvl3pPr marL="914400" indent="0" rtl="0">
              <a:spcBef>
                <a:spcPts val="0"/>
              </a:spcBef>
              <a:buFont typeface="Arial"/>
              <a:buNone/>
              <a:defRPr sz="1000"/>
            </a:lvl3pPr>
            <a:lvl4pPr marL="1371600" indent="0" rtl="0">
              <a:spcBef>
                <a:spcPts val="0"/>
              </a:spcBef>
              <a:buFont typeface="Arial"/>
              <a:buNone/>
              <a:defRPr sz="900"/>
            </a:lvl4pPr>
            <a:lvl5pPr marL="1828800" indent="0" rtl="0">
              <a:spcBef>
                <a:spcPts val="0"/>
              </a:spcBef>
              <a:buFont typeface="Arial"/>
              <a:buNone/>
              <a:defRPr sz="900"/>
            </a:lvl5pPr>
            <a:lvl6pPr marL="2286000" indent="0" rtl="0">
              <a:spcBef>
                <a:spcPts val="0"/>
              </a:spcBef>
              <a:buFont typeface="Arial"/>
              <a:buNone/>
              <a:defRPr sz="900"/>
            </a:lvl6pPr>
            <a:lvl7pPr marL="2743200" indent="0" rtl="0">
              <a:spcBef>
                <a:spcPts val="0"/>
              </a:spcBef>
              <a:buFont typeface="Arial"/>
              <a:buNone/>
              <a:defRPr sz="900"/>
            </a:lvl7pPr>
            <a:lvl8pPr marL="3200400" indent="0" rtl="0">
              <a:spcBef>
                <a:spcPts val="0"/>
              </a:spcBef>
              <a:buFont typeface="Arial"/>
              <a:buNone/>
              <a:defRPr sz="900"/>
            </a:lvl8pPr>
            <a:lvl9pPr marL="3657600" indent="0" rtl="0">
              <a:spcBef>
                <a:spcPts val="0"/>
              </a:spcBef>
              <a:buFont typeface="Arial"/>
              <a:buNone/>
              <a:defRPr sz="900"/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 sz="1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 sz="1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 sz="1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 sz="1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" Type="http://schemas.openxmlformats.org/officeDocument/2006/relationships/image" Target="../media/image1.pn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29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Relationship Id="rId30" Type="http://schemas.openxmlformats.org/officeDocument/2006/relationships/image" Target="../media/image2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" Type="http://schemas.openxmlformats.org/officeDocument/2006/relationships/image" Target="../media/image1.pn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29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Relationship Id="rId30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5.png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png"/><Relationship Id="rId4" Type="http://schemas.openxmlformats.org/officeDocument/2006/relationships/image" Target="../media/image3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Shape 80"/>
          <p:cNvGrpSpPr/>
          <p:nvPr/>
        </p:nvGrpSpPr>
        <p:grpSpPr>
          <a:xfrm>
            <a:off x="1225550" y="5592762"/>
            <a:ext cx="1393824" cy="561974"/>
            <a:chOff x="469183" y="5631544"/>
            <a:chExt cx="1394624" cy="561522"/>
          </a:xfrm>
        </p:grpSpPr>
        <p:pic>
          <p:nvPicPr>
            <p:cNvPr id="81" name="Shape 81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736662" y="5631544"/>
              <a:ext cx="886933" cy="5587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2" name="Shape 8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69183" y="5881916"/>
              <a:ext cx="180668" cy="31114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3" name="Shape 83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699994" y="5910944"/>
              <a:ext cx="163812" cy="282122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84" name="Shape 8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0" y="434975"/>
            <a:ext cx="9144000" cy="461803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5" name="Shape 85"/>
          <p:cNvGrpSpPr/>
          <p:nvPr/>
        </p:nvGrpSpPr>
        <p:grpSpPr>
          <a:xfrm>
            <a:off x="133350" y="5105399"/>
            <a:ext cx="2027238" cy="425450"/>
            <a:chOff x="133348" y="5118392"/>
            <a:chExt cx="2027835" cy="425921"/>
          </a:xfrm>
        </p:grpSpPr>
        <p:pic>
          <p:nvPicPr>
            <p:cNvPr id="86" name="Shape 86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567354" y="5169664"/>
              <a:ext cx="1225550" cy="37464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7" name="Shape 87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133348" y="5118392"/>
              <a:ext cx="434005" cy="41913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8" name="Shape 88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1821933" y="5150726"/>
              <a:ext cx="339251" cy="35446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89" name="Shape 89"/>
          <p:cNvGrpSpPr/>
          <p:nvPr/>
        </p:nvGrpSpPr>
        <p:grpSpPr>
          <a:xfrm>
            <a:off x="60325" y="6270624"/>
            <a:ext cx="2152650" cy="387350"/>
            <a:chOff x="60714" y="6204242"/>
            <a:chExt cx="2152339" cy="387057"/>
          </a:xfrm>
        </p:grpSpPr>
        <p:pic>
          <p:nvPicPr>
            <p:cNvPr id="90" name="Shape 90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614979" y="6362700"/>
              <a:ext cx="1282700" cy="2286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1" name="Shape 91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60714" y="6204242"/>
              <a:ext cx="532039" cy="38705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2" name="Shape 92"/>
            <p:cNvPicPr preferRelativeResize="0"/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>
              <a:off x="1922463" y="6204242"/>
              <a:ext cx="290590" cy="38705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93" name="Shape 93"/>
          <p:cNvGrpSpPr/>
          <p:nvPr/>
        </p:nvGrpSpPr>
        <p:grpSpPr>
          <a:xfrm>
            <a:off x="2619374" y="5184774"/>
            <a:ext cx="1968499" cy="603249"/>
            <a:chOff x="2508344" y="5095217"/>
            <a:chExt cx="1968499" cy="602485"/>
          </a:xfrm>
        </p:grpSpPr>
        <p:pic>
          <p:nvPicPr>
            <p:cNvPr id="94" name="Shape 94"/>
            <p:cNvPicPr preferRelativeResize="0"/>
            <p:nvPr/>
          </p:nvPicPr>
          <p:blipFill rotWithShape="1">
            <a:blip r:embed="rId13">
              <a:alphaModFix/>
            </a:blip>
            <a:srcRect/>
            <a:stretch/>
          </p:blipFill>
          <p:spPr>
            <a:xfrm>
              <a:off x="2879725" y="5138026"/>
              <a:ext cx="1231624" cy="5302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5" name="Shape 95"/>
            <p:cNvPicPr preferRelativeResize="0"/>
            <p:nvPr/>
          </p:nvPicPr>
          <p:blipFill rotWithShape="1">
            <a:blip r:embed="rId14">
              <a:alphaModFix/>
            </a:blip>
            <a:srcRect/>
            <a:stretch/>
          </p:blipFill>
          <p:spPr>
            <a:xfrm>
              <a:off x="4148514" y="5095217"/>
              <a:ext cx="328330" cy="60248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6" name="Shape 96"/>
            <p:cNvPicPr preferRelativeResize="0"/>
            <p:nvPr/>
          </p:nvPicPr>
          <p:blipFill rotWithShape="1">
            <a:blip r:embed="rId15">
              <a:alphaModFix/>
            </a:blip>
            <a:srcRect/>
            <a:stretch/>
          </p:blipFill>
          <p:spPr>
            <a:xfrm>
              <a:off x="2508344" y="5103612"/>
              <a:ext cx="323755" cy="59408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97" name="Shape 97"/>
          <p:cNvGrpSpPr/>
          <p:nvPr/>
        </p:nvGrpSpPr>
        <p:grpSpPr>
          <a:xfrm>
            <a:off x="2990849" y="6191250"/>
            <a:ext cx="2157413" cy="474662"/>
            <a:chOff x="3168085" y="5829755"/>
            <a:chExt cx="2157108" cy="474499"/>
          </a:xfrm>
        </p:grpSpPr>
        <p:pic>
          <p:nvPicPr>
            <p:cNvPr id="98" name="Shape 98"/>
            <p:cNvPicPr preferRelativeResize="0"/>
            <p:nvPr/>
          </p:nvPicPr>
          <p:blipFill rotWithShape="1">
            <a:blip r:embed="rId16">
              <a:alphaModFix/>
            </a:blip>
            <a:srcRect/>
            <a:stretch/>
          </p:blipFill>
          <p:spPr>
            <a:xfrm>
              <a:off x="3492500" y="5928017"/>
              <a:ext cx="1268535" cy="33654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9" name="Shape 99"/>
            <p:cNvPicPr preferRelativeResize="0"/>
            <p:nvPr/>
          </p:nvPicPr>
          <p:blipFill rotWithShape="1">
            <a:blip r:embed="rId17">
              <a:alphaModFix/>
            </a:blip>
            <a:srcRect/>
            <a:stretch/>
          </p:blipFill>
          <p:spPr>
            <a:xfrm>
              <a:off x="3168085" y="5888330"/>
              <a:ext cx="250656" cy="41592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0" name="Shape 100"/>
            <p:cNvPicPr preferRelativeResize="0"/>
            <p:nvPr/>
          </p:nvPicPr>
          <p:blipFill rotWithShape="1">
            <a:blip r:embed="rId18">
              <a:alphaModFix/>
            </a:blip>
            <a:srcRect/>
            <a:stretch/>
          </p:blipFill>
          <p:spPr>
            <a:xfrm>
              <a:off x="4803775" y="5829755"/>
              <a:ext cx="521419" cy="4063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01" name="Shape 101"/>
          <p:cNvGrpSpPr/>
          <p:nvPr/>
        </p:nvGrpSpPr>
        <p:grpSpPr>
          <a:xfrm>
            <a:off x="4913313" y="5100638"/>
            <a:ext cx="1306511" cy="558800"/>
            <a:chOff x="5325194" y="5138026"/>
            <a:chExt cx="1306803" cy="558800"/>
          </a:xfrm>
        </p:grpSpPr>
        <p:pic>
          <p:nvPicPr>
            <p:cNvPr id="102" name="Shape 102"/>
            <p:cNvPicPr preferRelativeResize="0"/>
            <p:nvPr/>
          </p:nvPicPr>
          <p:blipFill rotWithShape="1">
            <a:blip r:embed="rId19">
              <a:alphaModFix/>
            </a:blip>
            <a:srcRect/>
            <a:stretch/>
          </p:blipFill>
          <p:spPr>
            <a:xfrm>
              <a:off x="5743575" y="5182476"/>
              <a:ext cx="888422" cy="5143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3" name="Shape 103"/>
            <p:cNvPicPr preferRelativeResize="0"/>
            <p:nvPr/>
          </p:nvPicPr>
          <p:blipFill rotWithShape="1">
            <a:blip r:embed="rId20">
              <a:alphaModFix/>
            </a:blip>
            <a:srcRect/>
            <a:stretch/>
          </p:blipFill>
          <p:spPr>
            <a:xfrm>
              <a:off x="5325194" y="5138026"/>
              <a:ext cx="381000" cy="5587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04" name="Shape 104"/>
          <p:cNvGrpSpPr/>
          <p:nvPr/>
        </p:nvGrpSpPr>
        <p:grpSpPr>
          <a:xfrm>
            <a:off x="5607050" y="5722937"/>
            <a:ext cx="1352550" cy="473075"/>
            <a:chOff x="5857875" y="5696948"/>
            <a:chExt cx="1352550" cy="472440"/>
          </a:xfrm>
        </p:grpSpPr>
        <p:pic>
          <p:nvPicPr>
            <p:cNvPr id="105" name="Shape 105"/>
            <p:cNvPicPr preferRelativeResize="0"/>
            <p:nvPr/>
          </p:nvPicPr>
          <p:blipFill rotWithShape="1">
            <a:blip r:embed="rId21">
              <a:alphaModFix/>
            </a:blip>
            <a:srcRect/>
            <a:stretch/>
          </p:blipFill>
          <p:spPr>
            <a:xfrm>
              <a:off x="5857875" y="5876019"/>
              <a:ext cx="877404" cy="1778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6" name="Shape 106"/>
            <p:cNvPicPr preferRelativeResize="0"/>
            <p:nvPr/>
          </p:nvPicPr>
          <p:blipFill rotWithShape="1">
            <a:blip r:embed="rId22">
              <a:alphaModFix/>
            </a:blip>
            <a:srcRect/>
            <a:stretch/>
          </p:blipFill>
          <p:spPr>
            <a:xfrm>
              <a:off x="6829425" y="5696948"/>
              <a:ext cx="381000" cy="47244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07" name="Shape 107"/>
          <p:cNvGrpSpPr/>
          <p:nvPr/>
        </p:nvGrpSpPr>
        <p:grpSpPr>
          <a:xfrm>
            <a:off x="6226175" y="6091238"/>
            <a:ext cx="1438275" cy="733424"/>
            <a:chOff x="5539369" y="6091919"/>
            <a:chExt cx="1437524" cy="731967"/>
          </a:xfrm>
        </p:grpSpPr>
        <p:pic>
          <p:nvPicPr>
            <p:cNvPr id="108" name="Shape 108"/>
            <p:cNvPicPr preferRelativeResize="0"/>
            <p:nvPr/>
          </p:nvPicPr>
          <p:blipFill rotWithShape="1">
            <a:blip r:embed="rId23">
              <a:alphaModFix/>
            </a:blip>
            <a:srcRect/>
            <a:stretch/>
          </p:blipFill>
          <p:spPr>
            <a:xfrm>
              <a:off x="6024394" y="6468287"/>
              <a:ext cx="952499" cy="3556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9" name="Shape 109"/>
            <p:cNvPicPr preferRelativeResize="0"/>
            <p:nvPr/>
          </p:nvPicPr>
          <p:blipFill rotWithShape="1">
            <a:blip r:embed="rId24">
              <a:alphaModFix/>
            </a:blip>
            <a:srcRect/>
            <a:stretch/>
          </p:blipFill>
          <p:spPr>
            <a:xfrm>
              <a:off x="6556457" y="6091919"/>
              <a:ext cx="338591" cy="47490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0" name="Shape 110"/>
            <p:cNvPicPr preferRelativeResize="0"/>
            <p:nvPr/>
          </p:nvPicPr>
          <p:blipFill rotWithShape="1">
            <a:blip r:embed="rId25">
              <a:alphaModFix/>
            </a:blip>
            <a:srcRect/>
            <a:stretch/>
          </p:blipFill>
          <p:spPr>
            <a:xfrm>
              <a:off x="5539369" y="6372726"/>
              <a:ext cx="456450" cy="34189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11" name="Shape 111"/>
          <p:cNvGrpSpPr/>
          <p:nvPr/>
        </p:nvGrpSpPr>
        <p:grpSpPr>
          <a:xfrm>
            <a:off x="7483474" y="4657725"/>
            <a:ext cx="1152525" cy="877888"/>
            <a:chOff x="6545996" y="4657264"/>
            <a:chExt cx="1153250" cy="878619"/>
          </a:xfrm>
        </p:grpSpPr>
        <p:pic>
          <p:nvPicPr>
            <p:cNvPr id="112" name="Shape 112"/>
            <p:cNvPicPr preferRelativeResize="0"/>
            <p:nvPr/>
          </p:nvPicPr>
          <p:blipFill rotWithShape="1">
            <a:blip r:embed="rId26">
              <a:alphaModFix/>
            </a:blip>
            <a:srcRect/>
            <a:stretch/>
          </p:blipFill>
          <p:spPr>
            <a:xfrm>
              <a:off x="6924685" y="5053228"/>
              <a:ext cx="774560" cy="33446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3" name="Shape 113"/>
            <p:cNvPicPr preferRelativeResize="0"/>
            <p:nvPr/>
          </p:nvPicPr>
          <p:blipFill rotWithShape="1">
            <a:blip r:embed="rId27">
              <a:alphaModFix/>
            </a:blip>
            <a:srcRect/>
            <a:stretch/>
          </p:blipFill>
          <p:spPr>
            <a:xfrm>
              <a:off x="6545996" y="5076492"/>
              <a:ext cx="368102" cy="45939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4" name="Shape 114"/>
            <p:cNvPicPr preferRelativeResize="0"/>
            <p:nvPr/>
          </p:nvPicPr>
          <p:blipFill rotWithShape="1">
            <a:blip r:embed="rId28">
              <a:alphaModFix/>
            </a:blip>
            <a:srcRect/>
            <a:stretch/>
          </p:blipFill>
          <p:spPr>
            <a:xfrm>
              <a:off x="7378660" y="4657264"/>
              <a:ext cx="311061" cy="40549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15" name="Shape 115"/>
          <p:cNvGrpSpPr/>
          <p:nvPr/>
        </p:nvGrpSpPr>
        <p:grpSpPr>
          <a:xfrm>
            <a:off x="7734300" y="5522912"/>
            <a:ext cx="1341438" cy="554037"/>
            <a:chOff x="7733607" y="5522276"/>
            <a:chExt cx="1342525" cy="554160"/>
          </a:xfrm>
        </p:grpSpPr>
        <p:pic>
          <p:nvPicPr>
            <p:cNvPr id="116" name="Shape 116"/>
            <p:cNvPicPr preferRelativeResize="0"/>
            <p:nvPr/>
          </p:nvPicPr>
          <p:blipFill rotWithShape="1">
            <a:blip r:embed="rId29">
              <a:alphaModFix/>
            </a:blip>
            <a:srcRect/>
            <a:stretch/>
          </p:blipFill>
          <p:spPr>
            <a:xfrm>
              <a:off x="8663357" y="5522276"/>
              <a:ext cx="392515" cy="3999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7" name="Shape 117"/>
            <p:cNvPicPr preferRelativeResize="0"/>
            <p:nvPr/>
          </p:nvPicPr>
          <p:blipFill rotWithShape="1">
            <a:blip r:embed="rId30">
              <a:alphaModFix/>
            </a:blip>
            <a:srcRect/>
            <a:stretch/>
          </p:blipFill>
          <p:spPr>
            <a:xfrm>
              <a:off x="7733607" y="5751746"/>
              <a:ext cx="1342525" cy="32469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7" name="Shape 37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11125" y="-76200"/>
            <a:ext cx="9309099" cy="8405812"/>
          </a:xfrm>
          <a:prstGeom prst="rect">
            <a:avLst/>
          </a:prstGeom>
          <a:noFill/>
          <a:ln>
            <a:noFill/>
          </a:ln>
        </p:spPr>
      </p:pic>
      <p:sp>
        <p:nvSpPr>
          <p:cNvPr id="378" name="Shape 378"/>
          <p:cNvSpPr/>
          <p:nvPr/>
        </p:nvSpPr>
        <p:spPr>
          <a:xfrm>
            <a:off x="5248275" y="-26988"/>
            <a:ext cx="3968749" cy="6934201"/>
          </a:xfrm>
          <a:prstGeom prst="rect">
            <a:avLst/>
          </a:prstGeom>
          <a:solidFill>
            <a:schemeClr val="lt1">
              <a:alpha val="49803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79" name="Shape 379"/>
          <p:cNvCxnSpPr/>
          <p:nvPr/>
        </p:nvCxnSpPr>
        <p:spPr>
          <a:xfrm>
            <a:off x="443706" y="-98517075"/>
            <a:ext cx="9144000" cy="0"/>
          </a:xfrm>
          <a:prstGeom prst="straightConnector1">
            <a:avLst/>
          </a:prstGeom>
          <a:noFill/>
          <a:ln w="2540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380" name="Shape 380"/>
          <p:cNvSpPr txBox="1"/>
          <p:nvPr/>
        </p:nvSpPr>
        <p:spPr>
          <a:xfrm>
            <a:off x="5248275" y="-33338"/>
            <a:ext cx="3970338" cy="10160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EXPOSITION</a:t>
            </a:r>
            <a:r>
              <a:rPr lang="en-US"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– We meet magician &amp; rabbit about to perform. Rabbit is hungry.</a:t>
            </a:r>
          </a:p>
        </p:txBody>
      </p:sp>
      <p:sp>
        <p:nvSpPr>
          <p:cNvPr id="381" name="Shape 381"/>
          <p:cNvSpPr txBox="1"/>
          <p:nvPr/>
        </p:nvSpPr>
        <p:spPr>
          <a:xfrm>
            <a:off x="5248275" y="957262"/>
            <a:ext cx="3971924" cy="1016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CONFLICT</a:t>
            </a:r>
            <a:r>
              <a:rPr lang="en-US"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– Rabbit wants carrot, but magician won’t give it to him unless he performs.</a:t>
            </a:r>
          </a:p>
        </p:txBody>
      </p:sp>
      <p:sp>
        <p:nvSpPr>
          <p:cNvPr id="382" name="Shape 382"/>
          <p:cNvSpPr txBox="1"/>
          <p:nvPr/>
        </p:nvSpPr>
        <p:spPr>
          <a:xfrm>
            <a:off x="5248275" y="1957388"/>
            <a:ext cx="3970338" cy="16319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RISING ACTION</a:t>
            </a:r>
            <a:r>
              <a:rPr lang="en-US"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– Magician keeps trying all kinds of tricks, but the rabbit gets revenge on him each time. The audience loves the slapstick show.</a:t>
            </a:r>
          </a:p>
        </p:txBody>
      </p:sp>
      <p:sp>
        <p:nvSpPr>
          <p:cNvPr id="383" name="Shape 383"/>
          <p:cNvSpPr txBox="1"/>
          <p:nvPr/>
        </p:nvSpPr>
        <p:spPr>
          <a:xfrm>
            <a:off x="5224462" y="3549650"/>
            <a:ext cx="3995736" cy="13239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CLIMAX</a:t>
            </a:r>
            <a:r>
              <a:rPr lang="en-US"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– Magician is falling from the ceiling and will die if the rabbit doesn’t pull a trick out of his hat to save him.</a:t>
            </a:r>
          </a:p>
        </p:txBody>
      </p:sp>
      <p:sp>
        <p:nvSpPr>
          <p:cNvPr id="384" name="Shape 384"/>
          <p:cNvSpPr txBox="1"/>
          <p:nvPr/>
        </p:nvSpPr>
        <p:spPr>
          <a:xfrm>
            <a:off x="5224462" y="4830762"/>
            <a:ext cx="3995736" cy="1016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FALLING ACTION</a:t>
            </a:r>
            <a:r>
              <a:rPr lang="en-US"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– The audience loves the show and applauds.</a:t>
            </a:r>
          </a:p>
        </p:txBody>
      </p:sp>
      <p:sp>
        <p:nvSpPr>
          <p:cNvPr id="385" name="Shape 385"/>
          <p:cNvSpPr txBox="1"/>
          <p:nvPr/>
        </p:nvSpPr>
        <p:spPr>
          <a:xfrm>
            <a:off x="5224462" y="5756275"/>
            <a:ext cx="3995736" cy="1016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RESOLUTION</a:t>
            </a:r>
            <a:r>
              <a:rPr lang="en-US"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– Magician realizes rabbit did a great job and makes peace, gives him carrot.</a:t>
            </a:r>
          </a:p>
        </p:txBody>
      </p:sp>
      <p:grpSp>
        <p:nvGrpSpPr>
          <p:cNvPr id="386" name="Shape 386"/>
          <p:cNvGrpSpPr/>
          <p:nvPr/>
        </p:nvGrpSpPr>
        <p:grpSpPr>
          <a:xfrm>
            <a:off x="-52387" y="2398712"/>
            <a:ext cx="1697037" cy="749300"/>
            <a:chOff x="1127919" y="3276678"/>
            <a:chExt cx="1696243" cy="750769"/>
          </a:xfrm>
        </p:grpSpPr>
        <p:pic>
          <p:nvPicPr>
            <p:cNvPr id="387" name="Shape 387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127919" y="3276678"/>
              <a:ext cx="717461" cy="63492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88" name="Shape 388"/>
            <p:cNvSpPr txBox="1"/>
            <p:nvPr/>
          </p:nvSpPr>
          <p:spPr>
            <a:xfrm>
              <a:off x="1677694" y="3473450"/>
              <a:ext cx="1146468" cy="553997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Arial"/>
                <a:buNone/>
              </a:pPr>
              <a:r>
                <a:rPr lang="en-US" sz="3000" b="0" i="0" u="none" strike="noStrike" cap="none" baseline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M</a:t>
              </a:r>
              <a:r>
                <a:rPr lang="en-US" sz="1800" b="0" i="0" u="none" strike="noStrike" cap="none" baseline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ENU</a:t>
              </a:r>
            </a:p>
          </p:txBody>
        </p:sp>
      </p:grpSp>
      <p:sp>
        <p:nvSpPr>
          <p:cNvPr id="389" name="Shape 389"/>
          <p:cNvSpPr txBox="1"/>
          <p:nvPr/>
        </p:nvSpPr>
        <p:spPr>
          <a:xfrm>
            <a:off x="1897063" y="1920875"/>
            <a:ext cx="2916236" cy="6461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12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MOVIE MOMENT: How do the magician’s &amp; rabbit’s facial expressions illustrate the conflict?</a:t>
            </a:r>
          </a:p>
        </p:txBody>
      </p:sp>
      <p:sp>
        <p:nvSpPr>
          <p:cNvPr id="390" name="Shape 390"/>
          <p:cNvSpPr txBox="1"/>
          <p:nvPr/>
        </p:nvSpPr>
        <p:spPr>
          <a:xfrm>
            <a:off x="1897063" y="2597150"/>
            <a:ext cx="2916236" cy="8302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12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ANSWER: The magician wants the rabbit to do its job for him, while the rabbit is distraught that the magician won’t give him his carrot.</a:t>
            </a:r>
          </a:p>
        </p:txBody>
      </p:sp>
      <p:sp>
        <p:nvSpPr>
          <p:cNvPr id="391" name="Shape 391"/>
          <p:cNvSpPr txBox="1"/>
          <p:nvPr/>
        </p:nvSpPr>
        <p:spPr>
          <a:xfrm>
            <a:off x="147638" y="6276975"/>
            <a:ext cx="1497012" cy="40163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20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Exposition</a:t>
            </a:r>
          </a:p>
        </p:txBody>
      </p:sp>
      <p:sp>
        <p:nvSpPr>
          <p:cNvPr id="392" name="Shape 392"/>
          <p:cNvSpPr txBox="1"/>
          <p:nvPr/>
        </p:nvSpPr>
        <p:spPr>
          <a:xfrm rot="-2820000">
            <a:off x="1161257" y="4988719"/>
            <a:ext cx="1827211" cy="4000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20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Rising Action</a:t>
            </a:r>
          </a:p>
        </p:txBody>
      </p:sp>
      <p:sp>
        <p:nvSpPr>
          <p:cNvPr id="393" name="Shape 393"/>
          <p:cNvSpPr txBox="1"/>
          <p:nvPr/>
        </p:nvSpPr>
        <p:spPr>
          <a:xfrm rot="3840000">
            <a:off x="2805112" y="5054601"/>
            <a:ext cx="1870075" cy="4000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20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Falling Action</a:t>
            </a:r>
          </a:p>
        </p:txBody>
      </p:sp>
      <p:sp>
        <p:nvSpPr>
          <p:cNvPr id="394" name="Shape 394"/>
          <p:cNvSpPr txBox="1"/>
          <p:nvPr/>
        </p:nvSpPr>
        <p:spPr>
          <a:xfrm>
            <a:off x="3498850" y="6270625"/>
            <a:ext cx="1509712" cy="4000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20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Resolution</a:t>
            </a:r>
          </a:p>
        </p:txBody>
      </p:sp>
      <p:cxnSp>
        <p:nvCxnSpPr>
          <p:cNvPr id="395" name="Shape 395"/>
          <p:cNvCxnSpPr/>
          <p:nvPr/>
        </p:nvCxnSpPr>
        <p:spPr>
          <a:xfrm rot="10800000" flipH="1">
            <a:off x="155575" y="6323012"/>
            <a:ext cx="1106488" cy="4762"/>
          </a:xfrm>
          <a:prstGeom prst="straightConnector1">
            <a:avLst/>
          </a:prstGeom>
          <a:noFill/>
          <a:ln w="254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96" name="Shape 396"/>
          <p:cNvCxnSpPr/>
          <p:nvPr/>
        </p:nvCxnSpPr>
        <p:spPr>
          <a:xfrm>
            <a:off x="4064000" y="6321425"/>
            <a:ext cx="842963" cy="1587"/>
          </a:xfrm>
          <a:prstGeom prst="straightConnector1">
            <a:avLst/>
          </a:prstGeom>
          <a:noFill/>
          <a:ln w="254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97" name="Shape 397"/>
          <p:cNvCxnSpPr/>
          <p:nvPr/>
        </p:nvCxnSpPr>
        <p:spPr>
          <a:xfrm rot="10800000" flipH="1">
            <a:off x="1260475" y="4327524"/>
            <a:ext cx="1841499" cy="1993900"/>
          </a:xfrm>
          <a:prstGeom prst="straightConnector1">
            <a:avLst/>
          </a:prstGeom>
          <a:noFill/>
          <a:ln w="254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98" name="Shape 398"/>
          <p:cNvCxnSpPr/>
          <p:nvPr/>
        </p:nvCxnSpPr>
        <p:spPr>
          <a:xfrm>
            <a:off x="3092450" y="4327525"/>
            <a:ext cx="971550" cy="1993900"/>
          </a:xfrm>
          <a:prstGeom prst="straightConnector1">
            <a:avLst/>
          </a:prstGeom>
          <a:noFill/>
          <a:ln w="254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399" name="Shape 399"/>
          <p:cNvGrpSpPr/>
          <p:nvPr/>
        </p:nvGrpSpPr>
        <p:grpSpPr>
          <a:xfrm>
            <a:off x="39687" y="5638799"/>
            <a:ext cx="1209674" cy="682625"/>
            <a:chOff x="39688" y="5638346"/>
            <a:chExt cx="1210362" cy="683078"/>
          </a:xfrm>
        </p:grpSpPr>
        <p:sp>
          <p:nvSpPr>
            <p:cNvPr id="400" name="Shape 400"/>
            <p:cNvSpPr txBox="1"/>
            <p:nvPr/>
          </p:nvSpPr>
          <p:spPr>
            <a:xfrm>
              <a:off x="39688" y="5638346"/>
              <a:ext cx="1139616" cy="40004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Arial"/>
                <a:buNone/>
              </a:pPr>
              <a:r>
                <a:rPr lang="en-US" sz="2000" b="1" i="0" u="none" strike="noStrike" cap="none" baseline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Conflict</a:t>
              </a:r>
            </a:p>
          </p:txBody>
        </p:sp>
        <p:cxnSp>
          <p:nvCxnSpPr>
            <p:cNvPr id="401" name="Shape 401"/>
            <p:cNvCxnSpPr/>
            <p:nvPr/>
          </p:nvCxnSpPr>
          <p:spPr>
            <a:xfrm>
              <a:off x="1019904" y="5972175"/>
              <a:ext cx="230146" cy="349250"/>
            </a:xfrm>
            <a:prstGeom prst="straightConnector1">
              <a:avLst/>
            </a:prstGeom>
            <a:noFill/>
            <a:ln w="57150" cap="flat" cmpd="sng">
              <a:solidFill>
                <a:schemeClr val="lt1"/>
              </a:solidFill>
              <a:prstDash val="solid"/>
              <a:round/>
              <a:headEnd type="none" w="med" len="med"/>
              <a:tailEnd type="triangle" w="lg" len="lg"/>
            </a:ln>
          </p:spPr>
        </p:cxnSp>
      </p:grpSp>
      <p:grpSp>
        <p:nvGrpSpPr>
          <p:cNvPr id="402" name="Shape 402"/>
          <p:cNvGrpSpPr/>
          <p:nvPr/>
        </p:nvGrpSpPr>
        <p:grpSpPr>
          <a:xfrm>
            <a:off x="2663825" y="3657600"/>
            <a:ext cx="1025524" cy="669924"/>
            <a:chOff x="2664255" y="3657600"/>
            <a:chExt cx="1025337" cy="669924"/>
          </a:xfrm>
        </p:grpSpPr>
        <p:sp>
          <p:nvSpPr>
            <p:cNvPr id="403" name="Shape 403"/>
            <p:cNvSpPr txBox="1"/>
            <p:nvPr/>
          </p:nvSpPr>
          <p:spPr>
            <a:xfrm>
              <a:off x="2664255" y="3657600"/>
              <a:ext cx="1025337" cy="40004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Arial"/>
                <a:buNone/>
              </a:pPr>
              <a:r>
                <a:rPr lang="en-US" sz="2000" b="1" i="0" u="none" strike="noStrike" cap="none" baseline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Climax</a:t>
              </a:r>
            </a:p>
          </p:txBody>
        </p:sp>
        <p:cxnSp>
          <p:nvCxnSpPr>
            <p:cNvPr id="404" name="Shape 404"/>
            <p:cNvCxnSpPr/>
            <p:nvPr/>
          </p:nvCxnSpPr>
          <p:spPr>
            <a:xfrm flipH="1">
              <a:off x="3129308" y="4019550"/>
              <a:ext cx="66663" cy="307974"/>
            </a:xfrm>
            <a:prstGeom prst="straightConnector1">
              <a:avLst/>
            </a:prstGeom>
            <a:noFill/>
            <a:ln w="57150" cap="flat" cmpd="sng">
              <a:solidFill>
                <a:schemeClr val="lt1"/>
              </a:solidFill>
              <a:prstDash val="solid"/>
              <a:round/>
              <a:headEnd type="none" w="med" len="med"/>
              <a:tailEnd type="triangle" w="lg" len="lg"/>
            </a:ln>
          </p:spPr>
        </p:cxnSp>
      </p:grp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3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3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4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3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" name="Shape 40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7463" y="-377825"/>
            <a:ext cx="9263063" cy="7307262"/>
          </a:xfrm>
          <a:prstGeom prst="rect">
            <a:avLst/>
          </a:prstGeom>
          <a:noFill/>
          <a:ln>
            <a:noFill/>
          </a:ln>
        </p:spPr>
      </p:pic>
      <p:sp>
        <p:nvSpPr>
          <p:cNvPr id="410" name="Shape 410"/>
          <p:cNvSpPr/>
          <p:nvPr/>
        </p:nvSpPr>
        <p:spPr>
          <a:xfrm>
            <a:off x="-217487" y="3062288"/>
            <a:ext cx="2909887" cy="1322386"/>
          </a:xfrm>
          <a:prstGeom prst="rect">
            <a:avLst/>
          </a:prstGeom>
          <a:solidFill>
            <a:schemeClr val="lt1">
              <a:alpha val="49803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1" name="Shape 411"/>
          <p:cNvSpPr/>
          <p:nvPr/>
        </p:nvSpPr>
        <p:spPr>
          <a:xfrm>
            <a:off x="5248275" y="-26988"/>
            <a:ext cx="3968749" cy="6934201"/>
          </a:xfrm>
          <a:prstGeom prst="rect">
            <a:avLst/>
          </a:prstGeom>
          <a:solidFill>
            <a:schemeClr val="lt1">
              <a:alpha val="49803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2" name="Shape 412"/>
          <p:cNvSpPr txBox="1"/>
          <p:nvPr/>
        </p:nvSpPr>
        <p:spPr>
          <a:xfrm>
            <a:off x="147638" y="6276975"/>
            <a:ext cx="1497012" cy="40163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20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Exposition</a:t>
            </a:r>
          </a:p>
        </p:txBody>
      </p:sp>
      <p:sp>
        <p:nvSpPr>
          <p:cNvPr id="413" name="Shape 413"/>
          <p:cNvSpPr txBox="1"/>
          <p:nvPr/>
        </p:nvSpPr>
        <p:spPr>
          <a:xfrm rot="-2820000">
            <a:off x="1161257" y="4988719"/>
            <a:ext cx="1827211" cy="4000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20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Rising Action</a:t>
            </a:r>
          </a:p>
        </p:txBody>
      </p:sp>
      <p:sp>
        <p:nvSpPr>
          <p:cNvPr id="414" name="Shape 414"/>
          <p:cNvSpPr txBox="1"/>
          <p:nvPr/>
        </p:nvSpPr>
        <p:spPr>
          <a:xfrm rot="3840000">
            <a:off x="2805112" y="5054601"/>
            <a:ext cx="1870075" cy="4000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20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Falling Action</a:t>
            </a:r>
          </a:p>
        </p:txBody>
      </p:sp>
      <p:sp>
        <p:nvSpPr>
          <p:cNvPr id="415" name="Shape 415"/>
          <p:cNvSpPr txBox="1"/>
          <p:nvPr/>
        </p:nvSpPr>
        <p:spPr>
          <a:xfrm>
            <a:off x="3498850" y="6308725"/>
            <a:ext cx="1509712" cy="4000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20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Resolution</a:t>
            </a:r>
          </a:p>
        </p:txBody>
      </p:sp>
      <p:cxnSp>
        <p:nvCxnSpPr>
          <p:cNvPr id="416" name="Shape 416"/>
          <p:cNvCxnSpPr/>
          <p:nvPr/>
        </p:nvCxnSpPr>
        <p:spPr>
          <a:xfrm rot="10800000" flipH="1">
            <a:off x="155575" y="6323012"/>
            <a:ext cx="1106488" cy="4762"/>
          </a:xfrm>
          <a:prstGeom prst="straightConnector1">
            <a:avLst/>
          </a:prstGeom>
          <a:noFill/>
          <a:ln w="254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17" name="Shape 417"/>
          <p:cNvCxnSpPr/>
          <p:nvPr/>
        </p:nvCxnSpPr>
        <p:spPr>
          <a:xfrm>
            <a:off x="4051300" y="6321425"/>
            <a:ext cx="842963" cy="1587"/>
          </a:xfrm>
          <a:prstGeom prst="straightConnector1">
            <a:avLst/>
          </a:prstGeom>
          <a:noFill/>
          <a:ln w="254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18" name="Shape 418"/>
          <p:cNvCxnSpPr/>
          <p:nvPr/>
        </p:nvCxnSpPr>
        <p:spPr>
          <a:xfrm rot="10800000" flipH="1">
            <a:off x="1260475" y="4327524"/>
            <a:ext cx="1841499" cy="1993900"/>
          </a:xfrm>
          <a:prstGeom prst="straightConnector1">
            <a:avLst/>
          </a:prstGeom>
          <a:noFill/>
          <a:ln w="254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19" name="Shape 419"/>
          <p:cNvCxnSpPr/>
          <p:nvPr/>
        </p:nvCxnSpPr>
        <p:spPr>
          <a:xfrm>
            <a:off x="3092450" y="4327525"/>
            <a:ext cx="971550" cy="1993900"/>
          </a:xfrm>
          <a:prstGeom prst="straightConnector1">
            <a:avLst/>
          </a:prstGeom>
          <a:noFill/>
          <a:ln w="254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420" name="Shape 420"/>
          <p:cNvGrpSpPr/>
          <p:nvPr/>
        </p:nvGrpSpPr>
        <p:grpSpPr>
          <a:xfrm>
            <a:off x="39687" y="5638799"/>
            <a:ext cx="1209674" cy="682625"/>
            <a:chOff x="39688" y="5638346"/>
            <a:chExt cx="1210362" cy="683078"/>
          </a:xfrm>
        </p:grpSpPr>
        <p:sp>
          <p:nvSpPr>
            <p:cNvPr id="421" name="Shape 421"/>
            <p:cNvSpPr txBox="1"/>
            <p:nvPr/>
          </p:nvSpPr>
          <p:spPr>
            <a:xfrm>
              <a:off x="39688" y="5638346"/>
              <a:ext cx="1139616" cy="40004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Arial"/>
                <a:buNone/>
              </a:pPr>
              <a:r>
                <a:rPr lang="en-US" sz="2000" b="1" i="0" u="none" strike="noStrike" cap="none" baseline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Conflict</a:t>
              </a:r>
            </a:p>
          </p:txBody>
        </p:sp>
        <p:cxnSp>
          <p:nvCxnSpPr>
            <p:cNvPr id="422" name="Shape 422"/>
            <p:cNvCxnSpPr/>
            <p:nvPr/>
          </p:nvCxnSpPr>
          <p:spPr>
            <a:xfrm>
              <a:off x="1019904" y="5972175"/>
              <a:ext cx="230146" cy="349250"/>
            </a:xfrm>
            <a:prstGeom prst="straightConnector1">
              <a:avLst/>
            </a:prstGeom>
            <a:noFill/>
            <a:ln w="57150" cap="flat" cmpd="sng">
              <a:solidFill>
                <a:schemeClr val="lt1"/>
              </a:solidFill>
              <a:prstDash val="solid"/>
              <a:round/>
              <a:headEnd type="none" w="med" len="med"/>
              <a:tailEnd type="triangle" w="lg" len="lg"/>
            </a:ln>
          </p:spPr>
        </p:cxnSp>
      </p:grpSp>
      <p:grpSp>
        <p:nvGrpSpPr>
          <p:cNvPr id="423" name="Shape 423"/>
          <p:cNvGrpSpPr/>
          <p:nvPr/>
        </p:nvGrpSpPr>
        <p:grpSpPr>
          <a:xfrm>
            <a:off x="2663825" y="3657600"/>
            <a:ext cx="1025524" cy="669924"/>
            <a:chOff x="2664255" y="3657600"/>
            <a:chExt cx="1025337" cy="669924"/>
          </a:xfrm>
        </p:grpSpPr>
        <p:sp>
          <p:nvSpPr>
            <p:cNvPr id="424" name="Shape 424"/>
            <p:cNvSpPr txBox="1"/>
            <p:nvPr/>
          </p:nvSpPr>
          <p:spPr>
            <a:xfrm>
              <a:off x="2664255" y="3657600"/>
              <a:ext cx="1025337" cy="40004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Arial"/>
                <a:buNone/>
              </a:pPr>
              <a:r>
                <a:rPr lang="en-US" sz="2000" b="1" i="0" u="none" strike="noStrike" cap="none" baseline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Climax</a:t>
              </a:r>
            </a:p>
          </p:txBody>
        </p:sp>
        <p:cxnSp>
          <p:nvCxnSpPr>
            <p:cNvPr id="425" name="Shape 425"/>
            <p:cNvCxnSpPr/>
            <p:nvPr/>
          </p:nvCxnSpPr>
          <p:spPr>
            <a:xfrm flipH="1">
              <a:off x="3129308" y="4019550"/>
              <a:ext cx="66663" cy="307974"/>
            </a:xfrm>
            <a:prstGeom prst="straightConnector1">
              <a:avLst/>
            </a:prstGeom>
            <a:noFill/>
            <a:ln w="57150" cap="flat" cmpd="sng">
              <a:solidFill>
                <a:schemeClr val="lt1"/>
              </a:solidFill>
              <a:prstDash val="solid"/>
              <a:round/>
              <a:headEnd type="none" w="med" len="med"/>
              <a:tailEnd type="triangle" w="lg" len="lg"/>
            </a:ln>
          </p:spPr>
        </p:cxnSp>
      </p:grpSp>
      <p:sp>
        <p:nvSpPr>
          <p:cNvPr id="426" name="Shape 426"/>
          <p:cNvSpPr txBox="1"/>
          <p:nvPr/>
        </p:nvSpPr>
        <p:spPr>
          <a:xfrm>
            <a:off x="5248275" y="39688"/>
            <a:ext cx="3970338" cy="13223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EXPOSITION</a:t>
            </a:r>
            <a:r>
              <a:rPr lang="en-US"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– Dug is a talking dog. It is his birthday. He loves special missions. He made a wish.</a:t>
            </a:r>
          </a:p>
        </p:txBody>
      </p:sp>
      <p:sp>
        <p:nvSpPr>
          <p:cNvPr id="427" name="Shape 427"/>
          <p:cNvSpPr txBox="1"/>
          <p:nvPr/>
        </p:nvSpPr>
        <p:spPr>
          <a:xfrm>
            <a:off x="5248275" y="1471612"/>
            <a:ext cx="3971924" cy="7080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CONFLICT</a:t>
            </a:r>
            <a:r>
              <a:rPr lang="en-US"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– The mean dogs want to ruin Dug’s birthday.</a:t>
            </a:r>
          </a:p>
        </p:txBody>
      </p:sp>
      <p:sp>
        <p:nvSpPr>
          <p:cNvPr id="428" name="Shape 428"/>
          <p:cNvSpPr txBox="1"/>
          <p:nvPr/>
        </p:nvSpPr>
        <p:spPr>
          <a:xfrm>
            <a:off x="5248275" y="2357438"/>
            <a:ext cx="3970338" cy="1016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RISING ACTION</a:t>
            </a:r>
            <a:r>
              <a:rPr lang="en-US"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– All of the mean dogs’ tricks end up hurting them instead of Dug.</a:t>
            </a:r>
          </a:p>
        </p:txBody>
      </p:sp>
      <p:sp>
        <p:nvSpPr>
          <p:cNvPr id="429" name="Shape 429"/>
          <p:cNvSpPr txBox="1"/>
          <p:nvPr/>
        </p:nvSpPr>
        <p:spPr>
          <a:xfrm>
            <a:off x="5224462" y="3529012"/>
            <a:ext cx="3995736" cy="1016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CLIMAX</a:t>
            </a:r>
            <a:r>
              <a:rPr lang="en-US"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– The mean dogs call their master. They say Dug is a bad dog.</a:t>
            </a:r>
          </a:p>
        </p:txBody>
      </p:sp>
      <p:sp>
        <p:nvSpPr>
          <p:cNvPr id="430" name="Shape 430"/>
          <p:cNvSpPr txBox="1"/>
          <p:nvPr/>
        </p:nvSpPr>
        <p:spPr>
          <a:xfrm>
            <a:off x="5224462" y="4699000"/>
            <a:ext cx="3995736" cy="1016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FALLING ACTION</a:t>
            </a:r>
            <a:r>
              <a:rPr lang="en-US"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– Dug finds the old man. He gets a new master.</a:t>
            </a:r>
          </a:p>
        </p:txBody>
      </p:sp>
      <p:sp>
        <p:nvSpPr>
          <p:cNvPr id="431" name="Shape 431"/>
          <p:cNvSpPr txBox="1"/>
          <p:nvPr/>
        </p:nvSpPr>
        <p:spPr>
          <a:xfrm>
            <a:off x="5224462" y="5819775"/>
            <a:ext cx="3995736" cy="1016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RESOLUTION</a:t>
            </a:r>
            <a:r>
              <a:rPr lang="en-US"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– Dug speaks and surprises the boy and the old man.</a:t>
            </a:r>
          </a:p>
        </p:txBody>
      </p:sp>
      <p:cxnSp>
        <p:nvCxnSpPr>
          <p:cNvPr id="432" name="Shape 432"/>
          <p:cNvCxnSpPr/>
          <p:nvPr/>
        </p:nvCxnSpPr>
        <p:spPr>
          <a:xfrm>
            <a:off x="443706" y="-98517075"/>
            <a:ext cx="9144000" cy="0"/>
          </a:xfrm>
          <a:prstGeom prst="straightConnector1">
            <a:avLst/>
          </a:prstGeom>
          <a:noFill/>
          <a:ln w="2540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cxnSp>
      <p:grpSp>
        <p:nvGrpSpPr>
          <p:cNvPr id="433" name="Shape 433"/>
          <p:cNvGrpSpPr/>
          <p:nvPr/>
        </p:nvGrpSpPr>
        <p:grpSpPr>
          <a:xfrm>
            <a:off x="73025" y="39687"/>
            <a:ext cx="1695449" cy="750887"/>
            <a:chOff x="1127919" y="3276678"/>
            <a:chExt cx="1696243" cy="750769"/>
          </a:xfrm>
        </p:grpSpPr>
        <p:pic>
          <p:nvPicPr>
            <p:cNvPr id="434" name="Shape 434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127919" y="3276678"/>
              <a:ext cx="717461" cy="63492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35" name="Shape 435"/>
            <p:cNvSpPr txBox="1"/>
            <p:nvPr/>
          </p:nvSpPr>
          <p:spPr>
            <a:xfrm>
              <a:off x="1677694" y="3473450"/>
              <a:ext cx="1146468" cy="553997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lang="en-US" sz="3000" b="0" i="0" u="none" strike="noStrike" cap="none" baseline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</a:t>
              </a:r>
              <a:r>
                <a:rPr lang="en-US" sz="1800" b="0" i="0" u="none" strike="noStrike" cap="none" baseline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ENU</a:t>
              </a:r>
            </a:p>
          </p:txBody>
        </p:sp>
      </p:grpSp>
      <p:sp>
        <p:nvSpPr>
          <p:cNvPr id="436" name="Shape 436"/>
          <p:cNvSpPr txBox="1"/>
          <p:nvPr/>
        </p:nvSpPr>
        <p:spPr>
          <a:xfrm>
            <a:off x="53975" y="3062288"/>
            <a:ext cx="2597150" cy="8302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MOVIE MOMENT: How does this movie screenshot tell us what time in history this story happens?</a:t>
            </a:r>
          </a:p>
        </p:txBody>
      </p:sp>
      <p:sp>
        <p:nvSpPr>
          <p:cNvPr id="437" name="Shape 437"/>
          <p:cNvSpPr txBox="1"/>
          <p:nvPr/>
        </p:nvSpPr>
        <p:spPr>
          <a:xfrm>
            <a:off x="53975" y="3890962"/>
            <a:ext cx="2597150" cy="4619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ANSWER: Talking dog collars are something from the future.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4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4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4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2" name="Shape 442"/>
          <p:cNvGrpSpPr/>
          <p:nvPr/>
        </p:nvGrpSpPr>
        <p:grpSpPr>
          <a:xfrm>
            <a:off x="1225550" y="5592762"/>
            <a:ext cx="1393824" cy="561974"/>
            <a:chOff x="469183" y="5631544"/>
            <a:chExt cx="1394624" cy="561522"/>
          </a:xfrm>
        </p:grpSpPr>
        <p:pic>
          <p:nvPicPr>
            <p:cNvPr id="443" name="Shape 44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736662" y="5631544"/>
              <a:ext cx="886933" cy="5587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44" name="Shape 444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69183" y="5881916"/>
              <a:ext cx="180668" cy="31114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45" name="Shape 445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699994" y="5910944"/>
              <a:ext cx="163812" cy="282122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446" name="Shape 44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0" y="434975"/>
            <a:ext cx="9144000" cy="461803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47" name="Shape 447"/>
          <p:cNvGrpSpPr/>
          <p:nvPr/>
        </p:nvGrpSpPr>
        <p:grpSpPr>
          <a:xfrm>
            <a:off x="133350" y="5105399"/>
            <a:ext cx="2027238" cy="425450"/>
            <a:chOff x="133348" y="5118392"/>
            <a:chExt cx="2027835" cy="425921"/>
          </a:xfrm>
        </p:grpSpPr>
        <p:pic>
          <p:nvPicPr>
            <p:cNvPr id="448" name="Shape 448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567354" y="5169664"/>
              <a:ext cx="1225550" cy="37464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49" name="Shape 449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133348" y="5118392"/>
              <a:ext cx="434005" cy="41913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50" name="Shape 450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1821933" y="5150726"/>
              <a:ext cx="339251" cy="35446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51" name="Shape 451"/>
          <p:cNvGrpSpPr/>
          <p:nvPr/>
        </p:nvGrpSpPr>
        <p:grpSpPr>
          <a:xfrm>
            <a:off x="60325" y="6270624"/>
            <a:ext cx="2152650" cy="387350"/>
            <a:chOff x="60714" y="6204242"/>
            <a:chExt cx="2152339" cy="387057"/>
          </a:xfrm>
        </p:grpSpPr>
        <p:pic>
          <p:nvPicPr>
            <p:cNvPr id="452" name="Shape 452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614979" y="6362700"/>
              <a:ext cx="1282700" cy="2286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53" name="Shape 453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60714" y="6204242"/>
              <a:ext cx="532039" cy="38705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54" name="Shape 454"/>
            <p:cNvPicPr preferRelativeResize="0"/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>
              <a:off x="1922463" y="6204242"/>
              <a:ext cx="290590" cy="38705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55" name="Shape 455"/>
          <p:cNvGrpSpPr/>
          <p:nvPr/>
        </p:nvGrpSpPr>
        <p:grpSpPr>
          <a:xfrm>
            <a:off x="2619374" y="5184774"/>
            <a:ext cx="1968499" cy="603249"/>
            <a:chOff x="2508344" y="5095217"/>
            <a:chExt cx="1968499" cy="602485"/>
          </a:xfrm>
        </p:grpSpPr>
        <p:pic>
          <p:nvPicPr>
            <p:cNvPr id="456" name="Shape 456"/>
            <p:cNvPicPr preferRelativeResize="0"/>
            <p:nvPr/>
          </p:nvPicPr>
          <p:blipFill rotWithShape="1">
            <a:blip r:embed="rId13">
              <a:alphaModFix/>
            </a:blip>
            <a:srcRect/>
            <a:stretch/>
          </p:blipFill>
          <p:spPr>
            <a:xfrm>
              <a:off x="2879725" y="5138026"/>
              <a:ext cx="1231624" cy="5302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57" name="Shape 457"/>
            <p:cNvPicPr preferRelativeResize="0"/>
            <p:nvPr/>
          </p:nvPicPr>
          <p:blipFill rotWithShape="1">
            <a:blip r:embed="rId14">
              <a:alphaModFix/>
            </a:blip>
            <a:srcRect/>
            <a:stretch/>
          </p:blipFill>
          <p:spPr>
            <a:xfrm>
              <a:off x="4148514" y="5095217"/>
              <a:ext cx="328330" cy="60248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58" name="Shape 458"/>
            <p:cNvPicPr preferRelativeResize="0"/>
            <p:nvPr/>
          </p:nvPicPr>
          <p:blipFill rotWithShape="1">
            <a:blip r:embed="rId15">
              <a:alphaModFix/>
            </a:blip>
            <a:srcRect/>
            <a:stretch/>
          </p:blipFill>
          <p:spPr>
            <a:xfrm>
              <a:off x="2508344" y="5103612"/>
              <a:ext cx="323755" cy="59408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59" name="Shape 459"/>
          <p:cNvGrpSpPr/>
          <p:nvPr/>
        </p:nvGrpSpPr>
        <p:grpSpPr>
          <a:xfrm>
            <a:off x="2990849" y="6191250"/>
            <a:ext cx="2157413" cy="474662"/>
            <a:chOff x="3168085" y="5829755"/>
            <a:chExt cx="2157108" cy="474499"/>
          </a:xfrm>
        </p:grpSpPr>
        <p:pic>
          <p:nvPicPr>
            <p:cNvPr id="460" name="Shape 460"/>
            <p:cNvPicPr preferRelativeResize="0"/>
            <p:nvPr/>
          </p:nvPicPr>
          <p:blipFill rotWithShape="1">
            <a:blip r:embed="rId16">
              <a:alphaModFix/>
            </a:blip>
            <a:srcRect/>
            <a:stretch/>
          </p:blipFill>
          <p:spPr>
            <a:xfrm>
              <a:off x="3492500" y="5928017"/>
              <a:ext cx="1268535" cy="33654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61" name="Shape 461"/>
            <p:cNvPicPr preferRelativeResize="0"/>
            <p:nvPr/>
          </p:nvPicPr>
          <p:blipFill rotWithShape="1">
            <a:blip r:embed="rId17">
              <a:alphaModFix/>
            </a:blip>
            <a:srcRect/>
            <a:stretch/>
          </p:blipFill>
          <p:spPr>
            <a:xfrm>
              <a:off x="3168085" y="5888330"/>
              <a:ext cx="250656" cy="41592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62" name="Shape 462"/>
            <p:cNvPicPr preferRelativeResize="0"/>
            <p:nvPr/>
          </p:nvPicPr>
          <p:blipFill rotWithShape="1">
            <a:blip r:embed="rId18">
              <a:alphaModFix/>
            </a:blip>
            <a:srcRect/>
            <a:stretch/>
          </p:blipFill>
          <p:spPr>
            <a:xfrm>
              <a:off x="4803775" y="5829755"/>
              <a:ext cx="521419" cy="4063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63" name="Shape 463"/>
          <p:cNvGrpSpPr/>
          <p:nvPr/>
        </p:nvGrpSpPr>
        <p:grpSpPr>
          <a:xfrm>
            <a:off x="4913313" y="5100638"/>
            <a:ext cx="1306511" cy="558800"/>
            <a:chOff x="5325194" y="5138026"/>
            <a:chExt cx="1306803" cy="558800"/>
          </a:xfrm>
        </p:grpSpPr>
        <p:pic>
          <p:nvPicPr>
            <p:cNvPr id="464" name="Shape 464"/>
            <p:cNvPicPr preferRelativeResize="0"/>
            <p:nvPr/>
          </p:nvPicPr>
          <p:blipFill rotWithShape="1">
            <a:blip r:embed="rId19">
              <a:alphaModFix/>
            </a:blip>
            <a:srcRect/>
            <a:stretch/>
          </p:blipFill>
          <p:spPr>
            <a:xfrm>
              <a:off x="5743575" y="5182476"/>
              <a:ext cx="888422" cy="5143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65" name="Shape 465"/>
            <p:cNvPicPr preferRelativeResize="0"/>
            <p:nvPr/>
          </p:nvPicPr>
          <p:blipFill rotWithShape="1">
            <a:blip r:embed="rId20">
              <a:alphaModFix/>
            </a:blip>
            <a:srcRect/>
            <a:stretch/>
          </p:blipFill>
          <p:spPr>
            <a:xfrm>
              <a:off x="5325194" y="5138026"/>
              <a:ext cx="381000" cy="5587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66" name="Shape 466"/>
          <p:cNvGrpSpPr/>
          <p:nvPr/>
        </p:nvGrpSpPr>
        <p:grpSpPr>
          <a:xfrm>
            <a:off x="5607050" y="5722937"/>
            <a:ext cx="1352550" cy="473075"/>
            <a:chOff x="5857875" y="5696948"/>
            <a:chExt cx="1352550" cy="472440"/>
          </a:xfrm>
        </p:grpSpPr>
        <p:pic>
          <p:nvPicPr>
            <p:cNvPr id="467" name="Shape 467"/>
            <p:cNvPicPr preferRelativeResize="0"/>
            <p:nvPr/>
          </p:nvPicPr>
          <p:blipFill rotWithShape="1">
            <a:blip r:embed="rId21">
              <a:alphaModFix/>
            </a:blip>
            <a:srcRect/>
            <a:stretch/>
          </p:blipFill>
          <p:spPr>
            <a:xfrm>
              <a:off x="5857875" y="5876019"/>
              <a:ext cx="877404" cy="1778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68" name="Shape 468"/>
            <p:cNvPicPr preferRelativeResize="0"/>
            <p:nvPr/>
          </p:nvPicPr>
          <p:blipFill rotWithShape="1">
            <a:blip r:embed="rId22">
              <a:alphaModFix/>
            </a:blip>
            <a:srcRect/>
            <a:stretch/>
          </p:blipFill>
          <p:spPr>
            <a:xfrm>
              <a:off x="6829425" y="5696948"/>
              <a:ext cx="381000" cy="47244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69" name="Shape 469"/>
          <p:cNvGrpSpPr/>
          <p:nvPr/>
        </p:nvGrpSpPr>
        <p:grpSpPr>
          <a:xfrm>
            <a:off x="6226175" y="6091238"/>
            <a:ext cx="1438275" cy="733424"/>
            <a:chOff x="5539369" y="6091919"/>
            <a:chExt cx="1437524" cy="731967"/>
          </a:xfrm>
        </p:grpSpPr>
        <p:pic>
          <p:nvPicPr>
            <p:cNvPr id="470" name="Shape 470"/>
            <p:cNvPicPr preferRelativeResize="0"/>
            <p:nvPr/>
          </p:nvPicPr>
          <p:blipFill rotWithShape="1">
            <a:blip r:embed="rId23">
              <a:alphaModFix/>
            </a:blip>
            <a:srcRect/>
            <a:stretch/>
          </p:blipFill>
          <p:spPr>
            <a:xfrm>
              <a:off x="6024394" y="6468287"/>
              <a:ext cx="952499" cy="3556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71" name="Shape 471"/>
            <p:cNvPicPr preferRelativeResize="0"/>
            <p:nvPr/>
          </p:nvPicPr>
          <p:blipFill rotWithShape="1">
            <a:blip r:embed="rId24">
              <a:alphaModFix/>
            </a:blip>
            <a:srcRect/>
            <a:stretch/>
          </p:blipFill>
          <p:spPr>
            <a:xfrm>
              <a:off x="6556457" y="6091919"/>
              <a:ext cx="338591" cy="47490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72" name="Shape 472"/>
            <p:cNvPicPr preferRelativeResize="0"/>
            <p:nvPr/>
          </p:nvPicPr>
          <p:blipFill rotWithShape="1">
            <a:blip r:embed="rId25">
              <a:alphaModFix/>
            </a:blip>
            <a:srcRect/>
            <a:stretch/>
          </p:blipFill>
          <p:spPr>
            <a:xfrm>
              <a:off x="5539369" y="6372726"/>
              <a:ext cx="456450" cy="34189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73" name="Shape 473"/>
          <p:cNvGrpSpPr/>
          <p:nvPr/>
        </p:nvGrpSpPr>
        <p:grpSpPr>
          <a:xfrm>
            <a:off x="7483474" y="4657725"/>
            <a:ext cx="1152525" cy="877888"/>
            <a:chOff x="6545996" y="4657264"/>
            <a:chExt cx="1153250" cy="878619"/>
          </a:xfrm>
        </p:grpSpPr>
        <p:pic>
          <p:nvPicPr>
            <p:cNvPr id="474" name="Shape 474"/>
            <p:cNvPicPr preferRelativeResize="0"/>
            <p:nvPr/>
          </p:nvPicPr>
          <p:blipFill rotWithShape="1">
            <a:blip r:embed="rId26">
              <a:alphaModFix/>
            </a:blip>
            <a:srcRect/>
            <a:stretch/>
          </p:blipFill>
          <p:spPr>
            <a:xfrm>
              <a:off x="6924685" y="5053228"/>
              <a:ext cx="774560" cy="33446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75" name="Shape 475"/>
            <p:cNvPicPr preferRelativeResize="0"/>
            <p:nvPr/>
          </p:nvPicPr>
          <p:blipFill rotWithShape="1">
            <a:blip r:embed="rId27">
              <a:alphaModFix/>
            </a:blip>
            <a:srcRect/>
            <a:stretch/>
          </p:blipFill>
          <p:spPr>
            <a:xfrm>
              <a:off x="6545996" y="5076492"/>
              <a:ext cx="368102" cy="45939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76" name="Shape 476"/>
            <p:cNvPicPr preferRelativeResize="0"/>
            <p:nvPr/>
          </p:nvPicPr>
          <p:blipFill rotWithShape="1">
            <a:blip r:embed="rId28">
              <a:alphaModFix/>
            </a:blip>
            <a:srcRect/>
            <a:stretch/>
          </p:blipFill>
          <p:spPr>
            <a:xfrm>
              <a:off x="7378660" y="4657264"/>
              <a:ext cx="311061" cy="40549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77" name="Shape 477"/>
          <p:cNvGrpSpPr/>
          <p:nvPr/>
        </p:nvGrpSpPr>
        <p:grpSpPr>
          <a:xfrm>
            <a:off x="7734300" y="5522912"/>
            <a:ext cx="1341438" cy="554037"/>
            <a:chOff x="7733607" y="5522276"/>
            <a:chExt cx="1342525" cy="554160"/>
          </a:xfrm>
        </p:grpSpPr>
        <p:pic>
          <p:nvPicPr>
            <p:cNvPr id="478" name="Shape 478"/>
            <p:cNvPicPr preferRelativeResize="0"/>
            <p:nvPr/>
          </p:nvPicPr>
          <p:blipFill rotWithShape="1">
            <a:blip r:embed="rId29">
              <a:alphaModFix/>
            </a:blip>
            <a:srcRect/>
            <a:stretch/>
          </p:blipFill>
          <p:spPr>
            <a:xfrm>
              <a:off x="8663357" y="5522276"/>
              <a:ext cx="392515" cy="3999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79" name="Shape 479"/>
            <p:cNvPicPr preferRelativeResize="0"/>
            <p:nvPr/>
          </p:nvPicPr>
          <p:blipFill rotWithShape="1">
            <a:blip r:embed="rId30">
              <a:alphaModFix/>
            </a:blip>
            <a:srcRect/>
            <a:stretch/>
          </p:blipFill>
          <p:spPr>
            <a:xfrm>
              <a:off x="7733607" y="5751746"/>
              <a:ext cx="1342525" cy="32469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/>
          <p:nvPr/>
        </p:nvSpPr>
        <p:spPr>
          <a:xfrm>
            <a:off x="5014912" y="-26988"/>
            <a:ext cx="4354511" cy="6934201"/>
          </a:xfrm>
          <a:prstGeom prst="rect">
            <a:avLst/>
          </a:prstGeom>
          <a:solidFill>
            <a:schemeClr val="lt1">
              <a:alpha val="49803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Shape 123"/>
          <p:cNvSpPr txBox="1"/>
          <p:nvPr/>
        </p:nvSpPr>
        <p:spPr>
          <a:xfrm>
            <a:off x="-69850" y="6530975"/>
            <a:ext cx="1497013" cy="40163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20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Exposition</a:t>
            </a:r>
          </a:p>
        </p:txBody>
      </p:sp>
      <p:sp>
        <p:nvSpPr>
          <p:cNvPr id="124" name="Shape 124"/>
          <p:cNvSpPr txBox="1"/>
          <p:nvPr/>
        </p:nvSpPr>
        <p:spPr>
          <a:xfrm rot="-2820000">
            <a:off x="1205707" y="5242719"/>
            <a:ext cx="1827211" cy="4000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20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Rising Action</a:t>
            </a:r>
          </a:p>
        </p:txBody>
      </p:sp>
      <p:sp>
        <p:nvSpPr>
          <p:cNvPr id="125" name="Shape 125"/>
          <p:cNvSpPr txBox="1"/>
          <p:nvPr/>
        </p:nvSpPr>
        <p:spPr>
          <a:xfrm rot="3840000">
            <a:off x="2862262" y="5308601"/>
            <a:ext cx="1870075" cy="4000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20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Falling Action</a:t>
            </a:r>
          </a:p>
        </p:txBody>
      </p:sp>
      <p:sp>
        <p:nvSpPr>
          <p:cNvPr id="126" name="Shape 126"/>
          <p:cNvSpPr txBox="1"/>
          <p:nvPr/>
        </p:nvSpPr>
        <p:spPr>
          <a:xfrm>
            <a:off x="3556000" y="6562725"/>
            <a:ext cx="1509712" cy="4000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20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Resolution</a:t>
            </a:r>
          </a:p>
        </p:txBody>
      </p:sp>
      <p:cxnSp>
        <p:nvCxnSpPr>
          <p:cNvPr id="127" name="Shape 127"/>
          <p:cNvCxnSpPr/>
          <p:nvPr/>
        </p:nvCxnSpPr>
        <p:spPr>
          <a:xfrm>
            <a:off x="-433387" y="6562725"/>
            <a:ext cx="1739901" cy="14288"/>
          </a:xfrm>
          <a:prstGeom prst="straightConnector1">
            <a:avLst/>
          </a:prstGeom>
          <a:noFill/>
          <a:ln w="254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8" name="Shape 128"/>
          <p:cNvCxnSpPr/>
          <p:nvPr/>
        </p:nvCxnSpPr>
        <p:spPr>
          <a:xfrm>
            <a:off x="4108450" y="6575425"/>
            <a:ext cx="842963" cy="1587"/>
          </a:xfrm>
          <a:prstGeom prst="straightConnector1">
            <a:avLst/>
          </a:prstGeom>
          <a:noFill/>
          <a:ln w="254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9" name="Shape 129"/>
          <p:cNvCxnSpPr/>
          <p:nvPr/>
        </p:nvCxnSpPr>
        <p:spPr>
          <a:xfrm rot="10800000" flipH="1">
            <a:off x="1304925" y="4581524"/>
            <a:ext cx="1841499" cy="1993900"/>
          </a:xfrm>
          <a:prstGeom prst="straightConnector1">
            <a:avLst/>
          </a:prstGeom>
          <a:noFill/>
          <a:ln w="254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0" name="Shape 130"/>
          <p:cNvCxnSpPr/>
          <p:nvPr/>
        </p:nvCxnSpPr>
        <p:spPr>
          <a:xfrm>
            <a:off x="3149600" y="4581525"/>
            <a:ext cx="971550" cy="1993900"/>
          </a:xfrm>
          <a:prstGeom prst="straightConnector1">
            <a:avLst/>
          </a:prstGeom>
          <a:noFill/>
          <a:ln w="254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31" name="Shape 131"/>
          <p:cNvGrpSpPr/>
          <p:nvPr/>
        </p:nvGrpSpPr>
        <p:grpSpPr>
          <a:xfrm>
            <a:off x="39688" y="5921375"/>
            <a:ext cx="1254125" cy="654050"/>
            <a:chOff x="39688" y="5921375"/>
            <a:chExt cx="1254125" cy="654050"/>
          </a:xfrm>
        </p:grpSpPr>
        <p:sp>
          <p:nvSpPr>
            <p:cNvPr id="132" name="Shape 132"/>
            <p:cNvSpPr txBox="1"/>
            <p:nvPr/>
          </p:nvSpPr>
          <p:spPr>
            <a:xfrm>
              <a:off x="39688" y="5921375"/>
              <a:ext cx="1139825" cy="40004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Arial"/>
                <a:buNone/>
              </a:pPr>
              <a:r>
                <a:rPr lang="en-US" sz="2000" b="1" i="0" u="none" strike="noStrike" cap="none" baseline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Conflict</a:t>
              </a:r>
            </a:p>
          </p:txBody>
        </p:sp>
        <p:cxnSp>
          <p:nvCxnSpPr>
            <p:cNvPr id="133" name="Shape 133"/>
            <p:cNvCxnSpPr/>
            <p:nvPr/>
          </p:nvCxnSpPr>
          <p:spPr>
            <a:xfrm>
              <a:off x="1063625" y="6226175"/>
              <a:ext cx="230188" cy="349250"/>
            </a:xfrm>
            <a:prstGeom prst="straightConnector1">
              <a:avLst/>
            </a:prstGeom>
            <a:noFill/>
            <a:ln w="57150" cap="flat" cmpd="sng">
              <a:solidFill>
                <a:schemeClr val="lt1"/>
              </a:solidFill>
              <a:prstDash val="solid"/>
              <a:round/>
              <a:headEnd type="none" w="med" len="med"/>
              <a:tailEnd type="triangle" w="lg" len="lg"/>
            </a:ln>
          </p:spPr>
        </p:cxnSp>
      </p:grpSp>
      <p:grpSp>
        <p:nvGrpSpPr>
          <p:cNvPr id="134" name="Shape 134"/>
          <p:cNvGrpSpPr/>
          <p:nvPr/>
        </p:nvGrpSpPr>
        <p:grpSpPr>
          <a:xfrm>
            <a:off x="2708275" y="3911600"/>
            <a:ext cx="1025525" cy="669924"/>
            <a:chOff x="2708275" y="3911600"/>
            <a:chExt cx="1025525" cy="669924"/>
          </a:xfrm>
        </p:grpSpPr>
        <p:sp>
          <p:nvSpPr>
            <p:cNvPr id="135" name="Shape 135"/>
            <p:cNvSpPr txBox="1"/>
            <p:nvPr/>
          </p:nvSpPr>
          <p:spPr>
            <a:xfrm>
              <a:off x="2708275" y="3911600"/>
              <a:ext cx="1025525" cy="40004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Arial"/>
                <a:buNone/>
              </a:pPr>
              <a:r>
                <a:rPr lang="en-US" sz="2000" b="1" i="0" u="none" strike="noStrike" cap="none" baseline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Climax</a:t>
              </a:r>
            </a:p>
          </p:txBody>
        </p:sp>
        <p:cxnSp>
          <p:nvCxnSpPr>
            <p:cNvPr id="136" name="Shape 136"/>
            <p:cNvCxnSpPr/>
            <p:nvPr/>
          </p:nvCxnSpPr>
          <p:spPr>
            <a:xfrm flipH="1">
              <a:off x="3173413" y="4273550"/>
              <a:ext cx="66674" cy="307974"/>
            </a:xfrm>
            <a:prstGeom prst="straightConnector1">
              <a:avLst/>
            </a:prstGeom>
            <a:noFill/>
            <a:ln w="57150" cap="flat" cmpd="sng">
              <a:solidFill>
                <a:schemeClr val="lt1"/>
              </a:solidFill>
              <a:prstDash val="solid"/>
              <a:round/>
              <a:headEnd type="none" w="med" len="med"/>
              <a:tailEnd type="triangle" w="lg" len="lg"/>
            </a:ln>
          </p:spPr>
        </p:cxnSp>
      </p:grpSp>
      <p:cxnSp>
        <p:nvCxnSpPr>
          <p:cNvPr id="137" name="Shape 137"/>
          <p:cNvCxnSpPr/>
          <p:nvPr/>
        </p:nvCxnSpPr>
        <p:spPr>
          <a:xfrm>
            <a:off x="443706" y="-98517075"/>
            <a:ext cx="9144000" cy="0"/>
          </a:xfrm>
          <a:prstGeom prst="straightConnector1">
            <a:avLst/>
          </a:prstGeom>
          <a:noFill/>
          <a:ln w="2540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cxnSp>
      <p:pic>
        <p:nvPicPr>
          <p:cNvPr id="138" name="Shape 1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3350" y="1130300"/>
            <a:ext cx="1992313" cy="1924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Shape 13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989263" y="527050"/>
            <a:ext cx="1557337" cy="16271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Shape 14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44550" y="338137"/>
            <a:ext cx="2451100" cy="749299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Shape 141"/>
          <p:cNvSpPr txBox="1"/>
          <p:nvPr/>
        </p:nvSpPr>
        <p:spPr>
          <a:xfrm>
            <a:off x="5103812" y="26988"/>
            <a:ext cx="3962399" cy="1016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20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EXPOSITION</a:t>
            </a:r>
            <a:r>
              <a:rPr lang="en-US" sz="20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– Day is messing around learning his talent. Night is sleeping.</a:t>
            </a:r>
          </a:p>
        </p:txBody>
      </p:sp>
      <p:sp>
        <p:nvSpPr>
          <p:cNvPr id="142" name="Shape 142"/>
          <p:cNvSpPr txBox="1"/>
          <p:nvPr/>
        </p:nvSpPr>
        <p:spPr>
          <a:xfrm>
            <a:off x="5103812" y="1042987"/>
            <a:ext cx="3722686" cy="1016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20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CONFLICT</a:t>
            </a:r>
            <a:r>
              <a:rPr lang="en-US" sz="20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– They’re not happy w/ their time of day &amp; are jealous.</a:t>
            </a:r>
          </a:p>
        </p:txBody>
      </p:sp>
      <p:sp>
        <p:nvSpPr>
          <p:cNvPr id="143" name="Shape 143"/>
          <p:cNvSpPr txBox="1"/>
          <p:nvPr/>
        </p:nvSpPr>
        <p:spPr>
          <a:xfrm>
            <a:off x="5103812" y="2060575"/>
            <a:ext cx="3962399" cy="13239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20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RISING ACTION</a:t>
            </a:r>
            <a:r>
              <a:rPr lang="en-US" sz="20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– They beat each other up and show off to prove they are better than the other person.</a:t>
            </a:r>
          </a:p>
        </p:txBody>
      </p:sp>
      <p:sp>
        <p:nvSpPr>
          <p:cNvPr id="144" name="Shape 144"/>
          <p:cNvSpPr txBox="1"/>
          <p:nvPr/>
        </p:nvSpPr>
        <p:spPr>
          <a:xfrm>
            <a:off x="5080000" y="3384550"/>
            <a:ext cx="3911599" cy="13223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20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CLIMAX</a:t>
            </a:r>
            <a:r>
              <a:rPr lang="en-US" sz="20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– When they stop to listen to the radio antennae…up until when they’re the same time of day</a:t>
            </a:r>
          </a:p>
        </p:txBody>
      </p:sp>
      <p:sp>
        <p:nvSpPr>
          <p:cNvPr id="145" name="Shape 145"/>
          <p:cNvSpPr txBox="1"/>
          <p:nvPr/>
        </p:nvSpPr>
        <p:spPr>
          <a:xfrm>
            <a:off x="5080000" y="4679950"/>
            <a:ext cx="3911599" cy="13239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20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FALLING ACTION</a:t>
            </a:r>
            <a:r>
              <a:rPr lang="en-US" sz="20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– They become the other time of day. Dance w/ each other. Play w/ new powers.</a:t>
            </a:r>
          </a:p>
        </p:txBody>
      </p:sp>
      <p:sp>
        <p:nvSpPr>
          <p:cNvPr id="146" name="Shape 146"/>
          <p:cNvSpPr txBox="1"/>
          <p:nvPr/>
        </p:nvSpPr>
        <p:spPr>
          <a:xfrm>
            <a:off x="5080000" y="6003925"/>
            <a:ext cx="3911599" cy="7080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20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RESOLUTION</a:t>
            </a:r>
            <a:r>
              <a:rPr lang="en-US" sz="20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–They become satisfied &amp; not jealous anymore.</a:t>
            </a:r>
          </a:p>
        </p:txBody>
      </p:sp>
      <p:grpSp>
        <p:nvGrpSpPr>
          <p:cNvPr id="147" name="Shape 147"/>
          <p:cNvGrpSpPr/>
          <p:nvPr/>
        </p:nvGrpSpPr>
        <p:grpSpPr>
          <a:xfrm>
            <a:off x="23813" y="4046537"/>
            <a:ext cx="1697036" cy="749300"/>
            <a:chOff x="1127919" y="3276678"/>
            <a:chExt cx="1696243" cy="750769"/>
          </a:xfrm>
        </p:grpSpPr>
        <p:pic>
          <p:nvPicPr>
            <p:cNvPr id="148" name="Shape 148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127919" y="3276678"/>
              <a:ext cx="717461" cy="63492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9" name="Shape 149"/>
            <p:cNvSpPr txBox="1"/>
            <p:nvPr/>
          </p:nvSpPr>
          <p:spPr>
            <a:xfrm>
              <a:off x="1677694" y="3473450"/>
              <a:ext cx="1146468" cy="553997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Arial"/>
                <a:buNone/>
              </a:pPr>
              <a:r>
                <a:rPr lang="en-US" sz="3000" b="0" i="0" u="none" strike="noStrike" cap="none" baseline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M</a:t>
              </a:r>
              <a:r>
                <a:rPr lang="en-US" sz="1800" b="0" i="0" u="none" strike="noStrike" cap="none" baseline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ENU</a:t>
              </a:r>
            </a:p>
          </p:txBody>
        </p:sp>
      </p:grpSp>
      <p:sp>
        <p:nvSpPr>
          <p:cNvPr id="150" name="Shape 150"/>
          <p:cNvSpPr txBox="1"/>
          <p:nvPr/>
        </p:nvSpPr>
        <p:spPr>
          <a:xfrm>
            <a:off x="2303463" y="2346325"/>
            <a:ext cx="2597150" cy="6461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12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MOVIE MOMENT: Which part of the plot do these characters’ facial expressions show?</a:t>
            </a:r>
          </a:p>
        </p:txBody>
      </p:sp>
      <p:sp>
        <p:nvSpPr>
          <p:cNvPr id="151" name="Shape 151"/>
          <p:cNvSpPr txBox="1"/>
          <p:nvPr/>
        </p:nvSpPr>
        <p:spPr>
          <a:xfrm>
            <a:off x="2303463" y="3022600"/>
            <a:ext cx="2597150" cy="8302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ct val="25000"/>
              <a:buFont typeface="Arial"/>
              <a:buNone/>
            </a:pPr>
            <a:r>
              <a:rPr lang="en-US" sz="1200" b="1" i="0" u="none" strike="noStrike" cap="none" baseline="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ANSWER: The exposition when they learn about each other, and the conflict when their jealousy begins.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Shape 15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8100" y="-42863"/>
            <a:ext cx="9286874" cy="7429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Shape 157"/>
          <p:cNvSpPr txBox="1"/>
          <p:nvPr/>
        </p:nvSpPr>
        <p:spPr>
          <a:xfrm>
            <a:off x="4227512" y="4806950"/>
            <a:ext cx="1497012" cy="40163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000" b="1" i="0" u="none" strike="noStrike" cap="none" baseline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Exposition</a:t>
            </a:r>
          </a:p>
        </p:txBody>
      </p:sp>
      <p:sp>
        <p:nvSpPr>
          <p:cNvPr id="158" name="Shape 158"/>
          <p:cNvSpPr txBox="1"/>
          <p:nvPr/>
        </p:nvSpPr>
        <p:spPr>
          <a:xfrm rot="-2820000">
            <a:off x="5503069" y="3518694"/>
            <a:ext cx="1827211" cy="4000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000" b="1" i="0" u="none" strike="noStrike" cap="none" baseline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Rising Action</a:t>
            </a:r>
          </a:p>
        </p:txBody>
      </p:sp>
      <p:sp>
        <p:nvSpPr>
          <p:cNvPr id="159" name="Shape 159"/>
          <p:cNvSpPr txBox="1"/>
          <p:nvPr/>
        </p:nvSpPr>
        <p:spPr>
          <a:xfrm rot="3840000">
            <a:off x="7159624" y="3584576"/>
            <a:ext cx="1870075" cy="4000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000" b="1" i="0" u="none" strike="noStrike" cap="none" baseline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Falling Action</a:t>
            </a:r>
          </a:p>
        </p:txBody>
      </p:sp>
      <p:sp>
        <p:nvSpPr>
          <p:cNvPr id="160" name="Shape 160"/>
          <p:cNvSpPr txBox="1"/>
          <p:nvPr/>
        </p:nvSpPr>
        <p:spPr>
          <a:xfrm>
            <a:off x="7681913" y="4838700"/>
            <a:ext cx="1509711" cy="4000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000" b="1" i="0" u="none" strike="noStrike" cap="none" baseline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Resolution</a:t>
            </a:r>
          </a:p>
        </p:txBody>
      </p:sp>
      <p:sp>
        <p:nvSpPr>
          <p:cNvPr id="161" name="Shape 161"/>
          <p:cNvSpPr txBox="1"/>
          <p:nvPr/>
        </p:nvSpPr>
        <p:spPr>
          <a:xfrm>
            <a:off x="4527550" y="4159250"/>
            <a:ext cx="1139825" cy="4000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000" b="1" i="0" u="none" strike="noStrike" cap="none" baseline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Conflict</a:t>
            </a:r>
          </a:p>
        </p:txBody>
      </p:sp>
      <p:sp>
        <p:nvSpPr>
          <p:cNvPr id="162" name="Shape 162"/>
          <p:cNvSpPr txBox="1"/>
          <p:nvPr/>
        </p:nvSpPr>
        <p:spPr>
          <a:xfrm>
            <a:off x="6511925" y="2230438"/>
            <a:ext cx="1025525" cy="4000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000" b="1" i="0" u="none" strike="noStrike" cap="none" baseline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Climax</a:t>
            </a:r>
          </a:p>
        </p:txBody>
      </p:sp>
      <p:cxnSp>
        <p:nvCxnSpPr>
          <p:cNvPr id="163" name="Shape 163"/>
          <p:cNvCxnSpPr/>
          <p:nvPr/>
        </p:nvCxnSpPr>
        <p:spPr>
          <a:xfrm>
            <a:off x="3863975" y="4838700"/>
            <a:ext cx="1739899" cy="14288"/>
          </a:xfrm>
          <a:prstGeom prst="straightConnector1">
            <a:avLst/>
          </a:prstGeom>
          <a:noFill/>
          <a:ln w="25400" cap="flat" cmpd="sng">
            <a:solidFill>
              <a:srgbClr val="212167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4" name="Shape 164"/>
          <p:cNvCxnSpPr/>
          <p:nvPr/>
        </p:nvCxnSpPr>
        <p:spPr>
          <a:xfrm>
            <a:off x="8405813" y="4851400"/>
            <a:ext cx="842961" cy="1587"/>
          </a:xfrm>
          <a:prstGeom prst="straightConnector1">
            <a:avLst/>
          </a:prstGeom>
          <a:noFill/>
          <a:ln w="25400" cap="flat" cmpd="sng">
            <a:solidFill>
              <a:srgbClr val="212167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5" name="Shape 165"/>
          <p:cNvCxnSpPr/>
          <p:nvPr/>
        </p:nvCxnSpPr>
        <p:spPr>
          <a:xfrm rot="10800000" flipH="1">
            <a:off x="5602287" y="2857499"/>
            <a:ext cx="1841499" cy="1993900"/>
          </a:xfrm>
          <a:prstGeom prst="straightConnector1">
            <a:avLst/>
          </a:prstGeom>
          <a:noFill/>
          <a:ln w="25400" cap="flat" cmpd="sng">
            <a:solidFill>
              <a:srgbClr val="212167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6" name="Shape 166"/>
          <p:cNvCxnSpPr/>
          <p:nvPr/>
        </p:nvCxnSpPr>
        <p:spPr>
          <a:xfrm>
            <a:off x="7446963" y="2857500"/>
            <a:ext cx="971550" cy="1993900"/>
          </a:xfrm>
          <a:prstGeom prst="straightConnector1">
            <a:avLst/>
          </a:prstGeom>
          <a:noFill/>
          <a:ln w="25400" cap="flat" cmpd="sng">
            <a:solidFill>
              <a:srgbClr val="212167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7" name="Shape 167"/>
          <p:cNvCxnSpPr/>
          <p:nvPr/>
        </p:nvCxnSpPr>
        <p:spPr>
          <a:xfrm>
            <a:off x="5360987" y="4502150"/>
            <a:ext cx="230186" cy="349250"/>
          </a:xfrm>
          <a:prstGeom prst="straightConnector1">
            <a:avLst/>
          </a:prstGeom>
          <a:noFill/>
          <a:ln w="57150" cap="flat" cmpd="sng">
            <a:solidFill>
              <a:srgbClr val="212167"/>
            </a:solidFill>
            <a:prstDash val="solid"/>
            <a:round/>
            <a:headEnd type="none" w="med" len="med"/>
            <a:tailEnd type="triangle" w="lg" len="lg"/>
          </a:ln>
        </p:spPr>
      </p:cxnSp>
      <p:cxnSp>
        <p:nvCxnSpPr>
          <p:cNvPr id="168" name="Shape 168"/>
          <p:cNvCxnSpPr/>
          <p:nvPr/>
        </p:nvCxnSpPr>
        <p:spPr>
          <a:xfrm>
            <a:off x="7419975" y="2549525"/>
            <a:ext cx="50799" cy="307974"/>
          </a:xfrm>
          <a:prstGeom prst="straightConnector1">
            <a:avLst/>
          </a:prstGeom>
          <a:noFill/>
          <a:ln w="57150" cap="flat" cmpd="sng">
            <a:solidFill>
              <a:srgbClr val="212167"/>
            </a:solidFill>
            <a:prstDash val="solid"/>
            <a:round/>
            <a:headEnd type="none" w="med" len="med"/>
            <a:tailEnd type="triangle" w="lg" len="lg"/>
          </a:ln>
        </p:spPr>
      </p:cxnSp>
      <p:sp>
        <p:nvSpPr>
          <p:cNvPr id="169" name="Shape 169"/>
          <p:cNvSpPr txBox="1"/>
          <p:nvPr/>
        </p:nvSpPr>
        <p:spPr>
          <a:xfrm>
            <a:off x="212725" y="-26988"/>
            <a:ext cx="4243388" cy="70802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000" b="1" i="0" u="none" strike="noStrike" cap="none" baseline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EXPOSITION</a:t>
            </a:r>
            <a:r>
              <a:rPr lang="en-US" sz="2000" b="0" i="0" u="none" strike="noStrike" cap="none" baseline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– Little birds line up on the telephone line &amp; bicker.</a:t>
            </a:r>
          </a:p>
        </p:txBody>
      </p:sp>
      <p:sp>
        <p:nvSpPr>
          <p:cNvPr id="170" name="Shape 170"/>
          <p:cNvSpPr txBox="1"/>
          <p:nvPr/>
        </p:nvSpPr>
        <p:spPr>
          <a:xfrm>
            <a:off x="212725" y="630237"/>
            <a:ext cx="4359274" cy="7080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000" b="1" i="0" u="none" strike="noStrike" cap="none" baseline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CONFLICT</a:t>
            </a:r>
            <a:r>
              <a:rPr lang="en-US" sz="2000" b="0" i="0" u="none" strike="noStrike" cap="none" baseline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– Little birds mock awkward bird &amp; exclude the outsider.</a:t>
            </a:r>
          </a:p>
        </p:txBody>
      </p:sp>
      <p:sp>
        <p:nvSpPr>
          <p:cNvPr id="171" name="Shape 171"/>
          <p:cNvSpPr txBox="1"/>
          <p:nvPr/>
        </p:nvSpPr>
        <p:spPr>
          <a:xfrm>
            <a:off x="212725" y="1312862"/>
            <a:ext cx="4243388" cy="1016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000" b="1" i="0" u="none" strike="noStrike" cap="none" baseline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RISING ACTION</a:t>
            </a:r>
            <a:r>
              <a:rPr lang="en-US" sz="2000" b="0" i="0" u="none" strike="noStrike" cap="none" baseline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– Big bird lands between them. Little birds peck his fingers to knock him off line.</a:t>
            </a:r>
          </a:p>
        </p:txBody>
      </p:sp>
      <p:sp>
        <p:nvSpPr>
          <p:cNvPr id="172" name="Shape 172"/>
          <p:cNvSpPr txBox="1"/>
          <p:nvPr/>
        </p:nvSpPr>
        <p:spPr>
          <a:xfrm>
            <a:off x="4953000" y="-26988"/>
            <a:ext cx="4190999" cy="70802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000" b="1" i="0" u="none" strike="noStrike" cap="none" baseline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CLIMAX</a:t>
            </a:r>
            <a:r>
              <a:rPr lang="en-US" sz="2000" b="0" i="0" u="none" strike="noStrike" cap="none" baseline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– Big bird’s last finger slips off the telephone line.</a:t>
            </a:r>
          </a:p>
        </p:txBody>
      </p:sp>
      <p:sp>
        <p:nvSpPr>
          <p:cNvPr id="173" name="Shape 173"/>
          <p:cNvSpPr txBox="1"/>
          <p:nvPr/>
        </p:nvSpPr>
        <p:spPr>
          <a:xfrm>
            <a:off x="4953000" y="630237"/>
            <a:ext cx="4190999" cy="7080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000" b="1" i="0" u="none" strike="noStrike" cap="none" baseline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FALLING ACTION</a:t>
            </a:r>
            <a:r>
              <a:rPr lang="en-US" sz="2000" b="0" i="0" u="none" strike="noStrike" cap="none" baseline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– Little birds all fall naked. Big bird laughs.</a:t>
            </a:r>
          </a:p>
        </p:txBody>
      </p:sp>
      <p:sp>
        <p:nvSpPr>
          <p:cNvPr id="174" name="Shape 174"/>
          <p:cNvSpPr txBox="1"/>
          <p:nvPr/>
        </p:nvSpPr>
        <p:spPr>
          <a:xfrm>
            <a:off x="4953000" y="1312862"/>
            <a:ext cx="4190999" cy="1016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000" b="1" i="0" u="none" strike="noStrike" cap="none" baseline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RESOLUTION</a:t>
            </a:r>
            <a:r>
              <a:rPr lang="en-US" sz="2000" b="0" i="0" u="none" strike="noStrike" cap="none" baseline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– Little naked birds all run and hide safely behind the bird they mocked earlier.</a:t>
            </a:r>
          </a:p>
        </p:txBody>
      </p:sp>
      <p:cxnSp>
        <p:nvCxnSpPr>
          <p:cNvPr id="175" name="Shape 175"/>
          <p:cNvCxnSpPr/>
          <p:nvPr/>
        </p:nvCxnSpPr>
        <p:spPr>
          <a:xfrm>
            <a:off x="0" y="2290763"/>
            <a:ext cx="9144000" cy="0"/>
          </a:xfrm>
          <a:prstGeom prst="straightConnector1">
            <a:avLst/>
          </a:prstGeom>
          <a:noFill/>
          <a:ln w="25400" cap="flat" cmpd="sng">
            <a:solidFill>
              <a:srgbClr val="212167"/>
            </a:solidFill>
            <a:prstDash val="dash"/>
            <a:round/>
            <a:headEnd type="none" w="med" len="med"/>
            <a:tailEnd type="none" w="med" len="med"/>
          </a:ln>
        </p:spPr>
      </p:cxnSp>
      <p:grpSp>
        <p:nvGrpSpPr>
          <p:cNvPr id="176" name="Shape 176"/>
          <p:cNvGrpSpPr/>
          <p:nvPr/>
        </p:nvGrpSpPr>
        <p:grpSpPr>
          <a:xfrm>
            <a:off x="88900" y="2379662"/>
            <a:ext cx="1697037" cy="750887"/>
            <a:chOff x="1127919" y="3276678"/>
            <a:chExt cx="1696243" cy="750769"/>
          </a:xfrm>
        </p:grpSpPr>
        <p:pic>
          <p:nvPicPr>
            <p:cNvPr id="177" name="Shape 177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127919" y="3276678"/>
              <a:ext cx="717461" cy="63492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8" name="Shape 178"/>
            <p:cNvSpPr txBox="1"/>
            <p:nvPr/>
          </p:nvSpPr>
          <p:spPr>
            <a:xfrm>
              <a:off x="1676936" y="3473498"/>
              <a:ext cx="1147226" cy="55395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-US" sz="3000" b="0" i="0" u="none" strike="noStrike" cap="none" baseline="0">
                  <a:solidFill>
                    <a:srgbClr val="262672"/>
                  </a:solidFill>
                  <a:latin typeface="Arial"/>
                  <a:ea typeface="Arial"/>
                  <a:cs typeface="Arial"/>
                  <a:sym typeface="Arial"/>
                </a:rPr>
                <a:t>M</a:t>
              </a:r>
              <a:r>
                <a:rPr lang="en-US" sz="1800" b="0" i="0" u="none" strike="noStrike" cap="none" baseline="0">
                  <a:solidFill>
                    <a:srgbClr val="262672"/>
                  </a:solidFill>
                  <a:latin typeface="Arial"/>
                  <a:ea typeface="Arial"/>
                  <a:cs typeface="Arial"/>
                  <a:sym typeface="Arial"/>
                </a:rPr>
                <a:t>ENU</a:t>
              </a:r>
            </a:p>
          </p:txBody>
        </p:sp>
      </p:grpSp>
      <p:sp>
        <p:nvSpPr>
          <p:cNvPr id="179" name="Shape 179"/>
          <p:cNvSpPr txBox="1"/>
          <p:nvPr/>
        </p:nvSpPr>
        <p:spPr>
          <a:xfrm>
            <a:off x="3435350" y="2346325"/>
            <a:ext cx="2787650" cy="6461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12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MOVIE MOMENT: How does this movie screenshot tell us what time in history this story happens?</a:t>
            </a:r>
          </a:p>
        </p:txBody>
      </p:sp>
      <p:sp>
        <p:nvSpPr>
          <p:cNvPr id="180" name="Shape 180"/>
          <p:cNvSpPr txBox="1"/>
          <p:nvPr/>
        </p:nvSpPr>
        <p:spPr>
          <a:xfrm>
            <a:off x="3435350" y="2997200"/>
            <a:ext cx="2787650" cy="6461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ANSWER: The story had to happen after telephone lines were invented and strung up across the country.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Shape 18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17487" y="-76200"/>
            <a:ext cx="14077950" cy="6983412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Shape 186"/>
          <p:cNvSpPr/>
          <p:nvPr/>
        </p:nvSpPr>
        <p:spPr>
          <a:xfrm>
            <a:off x="-52388" y="-26988"/>
            <a:ext cx="4352925" cy="6934201"/>
          </a:xfrm>
          <a:prstGeom prst="rect">
            <a:avLst/>
          </a:prstGeom>
          <a:solidFill>
            <a:schemeClr val="lt1">
              <a:alpha val="49803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Shape 187"/>
          <p:cNvSpPr txBox="1"/>
          <p:nvPr/>
        </p:nvSpPr>
        <p:spPr>
          <a:xfrm>
            <a:off x="4062412" y="6530975"/>
            <a:ext cx="1497012" cy="40163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20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Exposition</a:t>
            </a:r>
          </a:p>
        </p:txBody>
      </p:sp>
      <p:sp>
        <p:nvSpPr>
          <p:cNvPr id="188" name="Shape 188"/>
          <p:cNvSpPr txBox="1"/>
          <p:nvPr/>
        </p:nvSpPr>
        <p:spPr>
          <a:xfrm rot="-2820000">
            <a:off x="5337969" y="5242719"/>
            <a:ext cx="1827211" cy="4000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20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Rising A</a:t>
            </a:r>
            <a:r>
              <a:rPr lang="en-US" sz="20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ction</a:t>
            </a:r>
          </a:p>
        </p:txBody>
      </p:sp>
      <p:sp>
        <p:nvSpPr>
          <p:cNvPr id="189" name="Shape 189"/>
          <p:cNvSpPr txBox="1"/>
          <p:nvPr/>
        </p:nvSpPr>
        <p:spPr>
          <a:xfrm rot="3840000">
            <a:off x="6994524" y="5308601"/>
            <a:ext cx="1870075" cy="4000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Falling Action</a:t>
            </a:r>
          </a:p>
        </p:txBody>
      </p:sp>
      <p:sp>
        <p:nvSpPr>
          <p:cNvPr id="190" name="Shape 190"/>
          <p:cNvSpPr txBox="1"/>
          <p:nvPr/>
        </p:nvSpPr>
        <p:spPr>
          <a:xfrm>
            <a:off x="7688263" y="6562725"/>
            <a:ext cx="1509711" cy="4000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20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Resolution</a:t>
            </a:r>
          </a:p>
        </p:txBody>
      </p:sp>
      <p:cxnSp>
        <p:nvCxnSpPr>
          <p:cNvPr id="191" name="Shape 191"/>
          <p:cNvCxnSpPr/>
          <p:nvPr/>
        </p:nvCxnSpPr>
        <p:spPr>
          <a:xfrm>
            <a:off x="3698875" y="6562725"/>
            <a:ext cx="1739899" cy="14288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2" name="Shape 192"/>
          <p:cNvCxnSpPr/>
          <p:nvPr/>
        </p:nvCxnSpPr>
        <p:spPr>
          <a:xfrm>
            <a:off x="8240713" y="6575425"/>
            <a:ext cx="842961" cy="1587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3" name="Shape 193"/>
          <p:cNvCxnSpPr/>
          <p:nvPr/>
        </p:nvCxnSpPr>
        <p:spPr>
          <a:xfrm rot="10800000" flipH="1">
            <a:off x="5437187" y="4581524"/>
            <a:ext cx="1841499" cy="19939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4" name="Shape 194"/>
          <p:cNvCxnSpPr/>
          <p:nvPr/>
        </p:nvCxnSpPr>
        <p:spPr>
          <a:xfrm>
            <a:off x="7281863" y="4581525"/>
            <a:ext cx="971550" cy="19939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95" name="Shape 195"/>
          <p:cNvGrpSpPr/>
          <p:nvPr/>
        </p:nvGrpSpPr>
        <p:grpSpPr>
          <a:xfrm>
            <a:off x="6840537" y="3911600"/>
            <a:ext cx="1025525" cy="669924"/>
            <a:chOff x="6840536" y="3911600"/>
            <a:chExt cx="1025525" cy="669924"/>
          </a:xfrm>
        </p:grpSpPr>
        <p:sp>
          <p:nvSpPr>
            <p:cNvPr id="196" name="Shape 196"/>
            <p:cNvSpPr txBox="1"/>
            <p:nvPr/>
          </p:nvSpPr>
          <p:spPr>
            <a:xfrm>
              <a:off x="6840536" y="3911600"/>
              <a:ext cx="1025525" cy="40004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lang="en-US" sz="2000" b="1" i="0" u="none" strike="noStrike" cap="none" baseline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Climax</a:t>
              </a:r>
            </a:p>
          </p:txBody>
        </p:sp>
        <p:cxnSp>
          <p:nvCxnSpPr>
            <p:cNvPr id="197" name="Shape 197"/>
            <p:cNvCxnSpPr/>
            <p:nvPr/>
          </p:nvCxnSpPr>
          <p:spPr>
            <a:xfrm flipH="1">
              <a:off x="7305675" y="4273550"/>
              <a:ext cx="66674" cy="307974"/>
            </a:xfrm>
            <a:prstGeom prst="straightConnector1">
              <a:avLst/>
            </a:prstGeom>
            <a:noFill/>
            <a:ln w="57150" cap="flat" cmpd="sng">
              <a:solidFill>
                <a:schemeClr val="dk1"/>
              </a:solidFill>
              <a:prstDash val="solid"/>
              <a:round/>
              <a:headEnd type="none" w="med" len="med"/>
              <a:tailEnd type="triangle" w="lg" len="lg"/>
            </a:ln>
          </p:spPr>
        </p:cxnSp>
      </p:grpSp>
      <p:cxnSp>
        <p:nvCxnSpPr>
          <p:cNvPr id="198" name="Shape 198"/>
          <p:cNvCxnSpPr/>
          <p:nvPr/>
        </p:nvCxnSpPr>
        <p:spPr>
          <a:xfrm>
            <a:off x="443706" y="-98517075"/>
            <a:ext cx="9144000" cy="0"/>
          </a:xfrm>
          <a:prstGeom prst="straightConnector1">
            <a:avLst/>
          </a:prstGeom>
          <a:noFill/>
          <a:ln w="2540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199" name="Shape 199"/>
          <p:cNvSpPr txBox="1"/>
          <p:nvPr/>
        </p:nvSpPr>
        <p:spPr>
          <a:xfrm>
            <a:off x="5148262" y="34925"/>
            <a:ext cx="4005261" cy="13223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r>
              <a:rPr lang="en-US" sz="8000" b="1" i="0" u="none" strike="noStrike" cap="none" baseline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LIFTED</a:t>
            </a:r>
          </a:p>
        </p:txBody>
      </p:sp>
      <p:sp>
        <p:nvSpPr>
          <p:cNvPr id="200" name="Shape 200"/>
          <p:cNvSpPr txBox="1"/>
          <p:nvPr/>
        </p:nvSpPr>
        <p:spPr>
          <a:xfrm>
            <a:off x="85725" y="-33338"/>
            <a:ext cx="4244974" cy="70802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20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EXPOSITION</a:t>
            </a:r>
            <a:r>
              <a:rPr lang="en-US" sz="20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– Quiet fields &amp; house, sleeping boy starts lifting</a:t>
            </a:r>
          </a:p>
        </p:txBody>
      </p:sp>
      <p:sp>
        <p:nvSpPr>
          <p:cNvPr id="201" name="Shape 201"/>
          <p:cNvSpPr txBox="1"/>
          <p:nvPr/>
        </p:nvSpPr>
        <p:spPr>
          <a:xfrm>
            <a:off x="85725" y="788987"/>
            <a:ext cx="4359274" cy="7080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20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CONFLICT</a:t>
            </a:r>
            <a:r>
              <a:rPr lang="en-US" sz="20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– Alien-in-training doesn’t know how to “lift”</a:t>
            </a:r>
          </a:p>
        </p:txBody>
      </p:sp>
      <p:sp>
        <p:nvSpPr>
          <p:cNvPr id="202" name="Shape 202"/>
          <p:cNvSpPr txBox="1"/>
          <p:nvPr/>
        </p:nvSpPr>
        <p:spPr>
          <a:xfrm>
            <a:off x="85725" y="1649413"/>
            <a:ext cx="4244974" cy="1016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20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RISING ACTION</a:t>
            </a:r>
            <a:r>
              <a:rPr lang="en-US" sz="20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– Alien boy gets more and more frustrated with his inability to “lift”</a:t>
            </a:r>
          </a:p>
        </p:txBody>
      </p:sp>
      <p:sp>
        <p:nvSpPr>
          <p:cNvPr id="203" name="Shape 203"/>
          <p:cNvSpPr txBox="1"/>
          <p:nvPr/>
        </p:nvSpPr>
        <p:spPr>
          <a:xfrm>
            <a:off x="61913" y="2835275"/>
            <a:ext cx="4190999" cy="1016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CLIMAX</a:t>
            </a:r>
            <a:r>
              <a:rPr lang="en-US"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– Alien boy gets cocky and human boy falls through hole in ship</a:t>
            </a:r>
          </a:p>
        </p:txBody>
      </p:sp>
      <p:sp>
        <p:nvSpPr>
          <p:cNvPr id="204" name="Shape 204"/>
          <p:cNvSpPr txBox="1"/>
          <p:nvPr/>
        </p:nvSpPr>
        <p:spPr>
          <a:xfrm>
            <a:off x="61913" y="4062412"/>
            <a:ext cx="4190999" cy="10144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FALLING ACTION</a:t>
            </a:r>
            <a:r>
              <a:rPr lang="en-US"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– Alien teacher fixes everything in the house and lets alien boy drive the spaceship </a:t>
            </a:r>
          </a:p>
        </p:txBody>
      </p:sp>
      <p:sp>
        <p:nvSpPr>
          <p:cNvPr id="205" name="Shape 205"/>
          <p:cNvSpPr txBox="1"/>
          <p:nvPr/>
        </p:nvSpPr>
        <p:spPr>
          <a:xfrm>
            <a:off x="61913" y="5267325"/>
            <a:ext cx="4190999" cy="1016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RESOLUTION</a:t>
            </a:r>
            <a:r>
              <a:rPr lang="en-US"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– Alien boy crashes spaceship and human boy is left “lifted” on a giant spire in a canyon</a:t>
            </a:r>
          </a:p>
        </p:txBody>
      </p:sp>
      <p:grpSp>
        <p:nvGrpSpPr>
          <p:cNvPr id="206" name="Shape 206"/>
          <p:cNvGrpSpPr/>
          <p:nvPr/>
        </p:nvGrpSpPr>
        <p:grpSpPr>
          <a:xfrm>
            <a:off x="7399337" y="1122363"/>
            <a:ext cx="1636712" cy="749299"/>
            <a:chOff x="-215900" y="3276680"/>
            <a:chExt cx="1636802" cy="750767"/>
          </a:xfrm>
        </p:grpSpPr>
        <p:pic>
          <p:nvPicPr>
            <p:cNvPr id="207" name="Shape 207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703441" y="3276680"/>
              <a:ext cx="717460" cy="63492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8" name="Shape 208"/>
            <p:cNvSpPr txBox="1"/>
            <p:nvPr/>
          </p:nvSpPr>
          <p:spPr>
            <a:xfrm>
              <a:off x="-215900" y="3473450"/>
              <a:ext cx="1146468" cy="553997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Arial"/>
                <a:buNone/>
              </a:pPr>
              <a:r>
                <a:rPr lang="en-US" sz="3000" b="0" i="0" u="none" strike="noStrike" cap="none" baseline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M</a:t>
              </a:r>
              <a:r>
                <a:rPr lang="en-US" sz="1800" b="0" i="0" u="none" strike="noStrike" cap="none" baseline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ENU</a:t>
              </a:r>
            </a:p>
          </p:txBody>
        </p:sp>
      </p:grpSp>
      <p:sp>
        <p:nvSpPr>
          <p:cNvPr id="209" name="Shape 209"/>
          <p:cNvSpPr txBox="1"/>
          <p:nvPr/>
        </p:nvSpPr>
        <p:spPr>
          <a:xfrm>
            <a:off x="4767262" y="1173162"/>
            <a:ext cx="2597150" cy="8318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12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MOVIE MOMENT: In the exposition, what does the mood of this farm setting feel like before the aliens arrive?</a:t>
            </a:r>
          </a:p>
        </p:txBody>
      </p:sp>
      <p:sp>
        <p:nvSpPr>
          <p:cNvPr id="210" name="Shape 210"/>
          <p:cNvSpPr txBox="1"/>
          <p:nvPr/>
        </p:nvSpPr>
        <p:spPr>
          <a:xfrm>
            <a:off x="4767262" y="2039938"/>
            <a:ext cx="2597150" cy="1016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ANSWER: The feeling is calm and sleepy, the porch swing gently swinging, the weathercock shifting softly in the breeze.</a:t>
            </a:r>
          </a:p>
        </p:txBody>
      </p:sp>
      <p:grpSp>
        <p:nvGrpSpPr>
          <p:cNvPr id="211" name="Shape 211"/>
          <p:cNvGrpSpPr/>
          <p:nvPr/>
        </p:nvGrpSpPr>
        <p:grpSpPr>
          <a:xfrm>
            <a:off x="4171950" y="5921375"/>
            <a:ext cx="1254124" cy="654050"/>
            <a:chOff x="4171951" y="5921375"/>
            <a:chExt cx="1254124" cy="654050"/>
          </a:xfrm>
        </p:grpSpPr>
        <p:sp>
          <p:nvSpPr>
            <p:cNvPr id="212" name="Shape 212"/>
            <p:cNvSpPr txBox="1"/>
            <p:nvPr/>
          </p:nvSpPr>
          <p:spPr>
            <a:xfrm>
              <a:off x="4171951" y="5921375"/>
              <a:ext cx="1139825" cy="40004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Arial"/>
                <a:buNone/>
              </a:pPr>
              <a:r>
                <a:rPr lang="en-US" sz="2000" b="1" i="0" u="none" strike="noStrike" cap="none" baseline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Conflict</a:t>
              </a:r>
            </a:p>
          </p:txBody>
        </p:sp>
        <p:cxnSp>
          <p:nvCxnSpPr>
            <p:cNvPr id="213" name="Shape 213"/>
            <p:cNvCxnSpPr/>
            <p:nvPr/>
          </p:nvCxnSpPr>
          <p:spPr>
            <a:xfrm>
              <a:off x="5195887" y="6226175"/>
              <a:ext cx="230188" cy="349250"/>
            </a:xfrm>
            <a:prstGeom prst="straightConnector1">
              <a:avLst/>
            </a:prstGeom>
            <a:noFill/>
            <a:ln w="57150" cap="flat" cmpd="sng">
              <a:solidFill>
                <a:schemeClr val="lt1"/>
              </a:solidFill>
              <a:prstDash val="solid"/>
              <a:round/>
              <a:headEnd type="none" w="med" len="med"/>
              <a:tailEnd type="triangle" w="lg" len="lg"/>
            </a:ln>
          </p:spPr>
        </p:cxnSp>
      </p:grp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" name="Shape 2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26988"/>
            <a:ext cx="11507788" cy="6934201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Shape 219"/>
          <p:cNvSpPr/>
          <p:nvPr/>
        </p:nvSpPr>
        <p:spPr>
          <a:xfrm>
            <a:off x="5021262" y="-26988"/>
            <a:ext cx="6505574" cy="6934201"/>
          </a:xfrm>
          <a:prstGeom prst="rect">
            <a:avLst/>
          </a:prstGeom>
          <a:solidFill>
            <a:schemeClr val="lt1">
              <a:alpha val="49803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" name="Shape 220"/>
          <p:cNvSpPr txBox="1"/>
          <p:nvPr/>
        </p:nvSpPr>
        <p:spPr>
          <a:xfrm>
            <a:off x="-19050" y="6530975"/>
            <a:ext cx="1497013" cy="40163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20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Exposition</a:t>
            </a:r>
          </a:p>
        </p:txBody>
      </p:sp>
      <p:sp>
        <p:nvSpPr>
          <p:cNvPr id="221" name="Shape 221"/>
          <p:cNvSpPr txBox="1"/>
          <p:nvPr/>
        </p:nvSpPr>
        <p:spPr>
          <a:xfrm rot="-2820000">
            <a:off x="1256507" y="5242719"/>
            <a:ext cx="1827211" cy="4000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20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Rising Action</a:t>
            </a:r>
          </a:p>
        </p:txBody>
      </p:sp>
      <p:sp>
        <p:nvSpPr>
          <p:cNvPr id="222" name="Shape 222"/>
          <p:cNvSpPr txBox="1"/>
          <p:nvPr/>
        </p:nvSpPr>
        <p:spPr>
          <a:xfrm rot="3840000">
            <a:off x="2913062" y="5308601"/>
            <a:ext cx="1870075" cy="4000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20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Falling Action</a:t>
            </a:r>
          </a:p>
        </p:txBody>
      </p:sp>
      <p:sp>
        <p:nvSpPr>
          <p:cNvPr id="223" name="Shape 223"/>
          <p:cNvSpPr txBox="1"/>
          <p:nvPr/>
        </p:nvSpPr>
        <p:spPr>
          <a:xfrm>
            <a:off x="3606800" y="6537325"/>
            <a:ext cx="1509712" cy="4000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20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Resolution</a:t>
            </a:r>
          </a:p>
        </p:txBody>
      </p:sp>
      <p:sp>
        <p:nvSpPr>
          <p:cNvPr id="224" name="Shape 224"/>
          <p:cNvSpPr txBox="1"/>
          <p:nvPr/>
        </p:nvSpPr>
        <p:spPr>
          <a:xfrm>
            <a:off x="90488" y="5921375"/>
            <a:ext cx="1139825" cy="4000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20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Conflict</a:t>
            </a:r>
          </a:p>
        </p:txBody>
      </p:sp>
      <p:sp>
        <p:nvSpPr>
          <p:cNvPr id="225" name="Shape 225"/>
          <p:cNvSpPr txBox="1"/>
          <p:nvPr/>
        </p:nvSpPr>
        <p:spPr>
          <a:xfrm>
            <a:off x="2759075" y="3911600"/>
            <a:ext cx="1025525" cy="4000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20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Climax</a:t>
            </a:r>
          </a:p>
        </p:txBody>
      </p:sp>
      <p:cxnSp>
        <p:nvCxnSpPr>
          <p:cNvPr id="226" name="Shape 226"/>
          <p:cNvCxnSpPr/>
          <p:nvPr/>
        </p:nvCxnSpPr>
        <p:spPr>
          <a:xfrm>
            <a:off x="-382587" y="6562725"/>
            <a:ext cx="1739901" cy="14288"/>
          </a:xfrm>
          <a:prstGeom prst="straightConnector1">
            <a:avLst/>
          </a:prstGeom>
          <a:noFill/>
          <a:ln w="254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7" name="Shape 227"/>
          <p:cNvCxnSpPr/>
          <p:nvPr/>
        </p:nvCxnSpPr>
        <p:spPr>
          <a:xfrm>
            <a:off x="4159250" y="6575425"/>
            <a:ext cx="842963" cy="1587"/>
          </a:xfrm>
          <a:prstGeom prst="straightConnector1">
            <a:avLst/>
          </a:prstGeom>
          <a:noFill/>
          <a:ln w="254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8" name="Shape 228"/>
          <p:cNvCxnSpPr/>
          <p:nvPr/>
        </p:nvCxnSpPr>
        <p:spPr>
          <a:xfrm rot="10800000" flipH="1">
            <a:off x="1355725" y="4581524"/>
            <a:ext cx="1841499" cy="1993900"/>
          </a:xfrm>
          <a:prstGeom prst="straightConnector1">
            <a:avLst/>
          </a:prstGeom>
          <a:noFill/>
          <a:ln w="254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9" name="Shape 229"/>
          <p:cNvCxnSpPr/>
          <p:nvPr/>
        </p:nvCxnSpPr>
        <p:spPr>
          <a:xfrm>
            <a:off x="3200400" y="4581525"/>
            <a:ext cx="971550" cy="1993900"/>
          </a:xfrm>
          <a:prstGeom prst="straightConnector1">
            <a:avLst/>
          </a:prstGeom>
          <a:noFill/>
          <a:ln w="254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0" name="Shape 230"/>
          <p:cNvCxnSpPr/>
          <p:nvPr/>
        </p:nvCxnSpPr>
        <p:spPr>
          <a:xfrm>
            <a:off x="1114425" y="6226175"/>
            <a:ext cx="230188" cy="349250"/>
          </a:xfrm>
          <a:prstGeom prst="straightConnector1">
            <a:avLst/>
          </a:prstGeom>
          <a:noFill/>
          <a:ln w="57150" cap="flat" cmpd="sng">
            <a:solidFill>
              <a:schemeClr val="lt1"/>
            </a:solidFill>
            <a:prstDash val="solid"/>
            <a:round/>
            <a:headEnd type="none" w="med" len="med"/>
            <a:tailEnd type="triangle" w="lg" len="lg"/>
          </a:ln>
        </p:spPr>
      </p:cxnSp>
      <p:cxnSp>
        <p:nvCxnSpPr>
          <p:cNvPr id="231" name="Shape 231"/>
          <p:cNvCxnSpPr/>
          <p:nvPr/>
        </p:nvCxnSpPr>
        <p:spPr>
          <a:xfrm flipH="1">
            <a:off x="3224212" y="4273550"/>
            <a:ext cx="66674" cy="307974"/>
          </a:xfrm>
          <a:prstGeom prst="straightConnector1">
            <a:avLst/>
          </a:prstGeom>
          <a:noFill/>
          <a:ln w="57150" cap="flat" cmpd="sng">
            <a:solidFill>
              <a:schemeClr val="lt1"/>
            </a:solidFill>
            <a:prstDash val="solid"/>
            <a:round/>
            <a:headEnd type="none" w="med" len="med"/>
            <a:tailEnd type="triangle" w="lg" len="lg"/>
          </a:ln>
        </p:spPr>
      </p:cxnSp>
      <p:sp>
        <p:nvSpPr>
          <p:cNvPr id="232" name="Shape 232"/>
          <p:cNvSpPr txBox="1"/>
          <p:nvPr/>
        </p:nvSpPr>
        <p:spPr>
          <a:xfrm>
            <a:off x="5014912" y="-33338"/>
            <a:ext cx="4244974" cy="70802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EXPOSITION</a:t>
            </a:r>
            <a:r>
              <a:rPr lang="en-US"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– Geri sits down at a table in the park and sets up chess.</a:t>
            </a:r>
          </a:p>
        </p:txBody>
      </p:sp>
      <p:sp>
        <p:nvSpPr>
          <p:cNvPr id="233" name="Shape 233"/>
          <p:cNvSpPr txBox="1"/>
          <p:nvPr/>
        </p:nvSpPr>
        <p:spPr>
          <a:xfrm>
            <a:off x="5014912" y="890587"/>
            <a:ext cx="4359274" cy="7080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CONFLICT</a:t>
            </a:r>
            <a:r>
              <a:rPr lang="en-US"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– Nobody is at the park to play chess w/ Geri.</a:t>
            </a:r>
          </a:p>
        </p:txBody>
      </p:sp>
      <p:sp>
        <p:nvSpPr>
          <p:cNvPr id="234" name="Shape 234"/>
          <p:cNvSpPr txBox="1"/>
          <p:nvPr/>
        </p:nvSpPr>
        <p:spPr>
          <a:xfrm>
            <a:off x="5014912" y="1852613"/>
            <a:ext cx="4244974" cy="1016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RISING ACTION</a:t>
            </a:r>
            <a:r>
              <a:rPr lang="en-US"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– Laughing Geri takes all Geri’s pieces, and it looks like he’s going to win.</a:t>
            </a:r>
          </a:p>
        </p:txBody>
      </p:sp>
      <p:sp>
        <p:nvSpPr>
          <p:cNvPr id="235" name="Shape 235"/>
          <p:cNvSpPr txBox="1"/>
          <p:nvPr/>
        </p:nvSpPr>
        <p:spPr>
          <a:xfrm>
            <a:off x="4991100" y="3063875"/>
            <a:ext cx="4190999" cy="1016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CLIMAX</a:t>
            </a:r>
            <a:r>
              <a:rPr lang="en-US"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– Geri fakes a heart attack, flips the board around, and gets away with his trick.</a:t>
            </a:r>
          </a:p>
        </p:txBody>
      </p:sp>
      <p:sp>
        <p:nvSpPr>
          <p:cNvPr id="236" name="Shape 236"/>
          <p:cNvSpPr txBox="1"/>
          <p:nvPr/>
        </p:nvSpPr>
        <p:spPr>
          <a:xfrm>
            <a:off x="4991100" y="4257675"/>
            <a:ext cx="4190999" cy="1016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FALLING ACTION</a:t>
            </a:r>
            <a:r>
              <a:rPr lang="en-US"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– Laughing Geri realizes he’s losing. Geri sits back and smiles.</a:t>
            </a:r>
          </a:p>
        </p:txBody>
      </p:sp>
      <p:sp>
        <p:nvSpPr>
          <p:cNvPr id="237" name="Shape 237"/>
          <p:cNvSpPr txBox="1"/>
          <p:nvPr/>
        </p:nvSpPr>
        <p:spPr>
          <a:xfrm>
            <a:off x="4991100" y="5408612"/>
            <a:ext cx="4190999" cy="13239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RESOLUTION</a:t>
            </a:r>
            <a:r>
              <a:rPr lang="en-US"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– Geri wins his teeth back from himself (apparently, he lost them last time he played himself).</a:t>
            </a:r>
          </a:p>
        </p:txBody>
      </p:sp>
      <p:cxnSp>
        <p:nvCxnSpPr>
          <p:cNvPr id="238" name="Shape 238"/>
          <p:cNvCxnSpPr/>
          <p:nvPr/>
        </p:nvCxnSpPr>
        <p:spPr>
          <a:xfrm>
            <a:off x="443706" y="-80168750"/>
            <a:ext cx="9144000" cy="0"/>
          </a:xfrm>
          <a:prstGeom prst="straightConnector1">
            <a:avLst/>
          </a:prstGeom>
          <a:noFill/>
          <a:ln w="2540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cxnSp>
      <p:grpSp>
        <p:nvGrpSpPr>
          <p:cNvPr id="239" name="Shape 239"/>
          <p:cNvGrpSpPr/>
          <p:nvPr/>
        </p:nvGrpSpPr>
        <p:grpSpPr>
          <a:xfrm>
            <a:off x="-55563" y="-276225"/>
            <a:ext cx="2881313" cy="1771649"/>
            <a:chOff x="1043220" y="323850"/>
            <a:chExt cx="2881302" cy="1770339"/>
          </a:xfrm>
        </p:grpSpPr>
        <p:sp>
          <p:nvSpPr>
            <p:cNvPr id="240" name="Shape 240"/>
            <p:cNvSpPr txBox="1"/>
            <p:nvPr/>
          </p:nvSpPr>
          <p:spPr>
            <a:xfrm>
              <a:off x="1043220" y="323850"/>
              <a:ext cx="2881302" cy="132343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Times New Roman"/>
                <a:buNone/>
              </a:pPr>
              <a:r>
                <a:rPr lang="en-US" sz="8000" b="1" i="0" u="none" strike="noStrike" cap="none" baseline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Geri’s</a:t>
              </a:r>
            </a:p>
          </p:txBody>
        </p:sp>
        <p:sp>
          <p:nvSpPr>
            <p:cNvPr id="241" name="Shape 241"/>
            <p:cNvSpPr txBox="1"/>
            <p:nvPr/>
          </p:nvSpPr>
          <p:spPr>
            <a:xfrm>
              <a:off x="1857375" y="1047750"/>
              <a:ext cx="1994457" cy="104643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Times New Roman"/>
                <a:buNone/>
              </a:pPr>
              <a:r>
                <a:rPr lang="en-US" sz="6200" b="1" i="0" u="none" strike="noStrike" cap="none" baseline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game</a:t>
              </a:r>
            </a:p>
          </p:txBody>
        </p:sp>
      </p:grpSp>
      <p:grpSp>
        <p:nvGrpSpPr>
          <p:cNvPr id="242" name="Shape 242"/>
          <p:cNvGrpSpPr/>
          <p:nvPr/>
        </p:nvGrpSpPr>
        <p:grpSpPr>
          <a:xfrm>
            <a:off x="3314700" y="47624"/>
            <a:ext cx="1697037" cy="750888"/>
            <a:chOff x="1127919" y="3276678"/>
            <a:chExt cx="1696243" cy="750769"/>
          </a:xfrm>
        </p:grpSpPr>
        <p:pic>
          <p:nvPicPr>
            <p:cNvPr id="243" name="Shape 243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127919" y="3276678"/>
              <a:ext cx="717461" cy="63492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44" name="Shape 244"/>
            <p:cNvSpPr txBox="1"/>
            <p:nvPr/>
          </p:nvSpPr>
          <p:spPr>
            <a:xfrm>
              <a:off x="1677694" y="3473450"/>
              <a:ext cx="1146468" cy="553997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lang="en-US" sz="3000" b="0" i="0" u="none" strike="noStrike" cap="none" baseline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</a:t>
              </a:r>
              <a:r>
                <a:rPr lang="en-US" sz="1800" b="0" i="0" u="none" strike="noStrike" cap="none" baseline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ENU</a:t>
              </a:r>
            </a:p>
          </p:txBody>
        </p:sp>
      </p:grpSp>
      <p:sp>
        <p:nvSpPr>
          <p:cNvPr id="245" name="Shape 245"/>
          <p:cNvSpPr txBox="1"/>
          <p:nvPr/>
        </p:nvSpPr>
        <p:spPr>
          <a:xfrm>
            <a:off x="1198562" y="1320800"/>
            <a:ext cx="3162300" cy="6461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MOVIE MOMENT: After Geri has won the chess game, why does he ask for his teeth back?</a:t>
            </a:r>
          </a:p>
        </p:txBody>
      </p:sp>
      <p:sp>
        <p:nvSpPr>
          <p:cNvPr id="246" name="Shape 246"/>
          <p:cNvSpPr txBox="1"/>
          <p:nvPr/>
        </p:nvSpPr>
        <p:spPr>
          <a:xfrm>
            <a:off x="1198562" y="1997075"/>
            <a:ext cx="3162300" cy="6461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ANSWER: He lost his teeth to himself last time he played, and he was hoping he’d win so he could earn them back.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1" name="Shape 25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52388" y="0"/>
            <a:ext cx="10887075" cy="6932612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Shape 252"/>
          <p:cNvSpPr/>
          <p:nvPr/>
        </p:nvSpPr>
        <p:spPr>
          <a:xfrm>
            <a:off x="-52388" y="-26988"/>
            <a:ext cx="4352925" cy="6934201"/>
          </a:xfrm>
          <a:prstGeom prst="rect">
            <a:avLst/>
          </a:prstGeom>
          <a:solidFill>
            <a:schemeClr val="lt1">
              <a:alpha val="49803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" name="Shape 253"/>
          <p:cNvSpPr txBox="1"/>
          <p:nvPr/>
        </p:nvSpPr>
        <p:spPr>
          <a:xfrm>
            <a:off x="4322762" y="3416300"/>
            <a:ext cx="1497012" cy="40163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20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Exposition</a:t>
            </a:r>
          </a:p>
        </p:txBody>
      </p:sp>
      <p:sp>
        <p:nvSpPr>
          <p:cNvPr id="254" name="Shape 254"/>
          <p:cNvSpPr txBox="1"/>
          <p:nvPr/>
        </p:nvSpPr>
        <p:spPr>
          <a:xfrm rot="-2820000">
            <a:off x="5337969" y="2128044"/>
            <a:ext cx="1827211" cy="4000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20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Rising Action</a:t>
            </a:r>
          </a:p>
        </p:txBody>
      </p:sp>
      <p:sp>
        <p:nvSpPr>
          <p:cNvPr id="255" name="Shape 255"/>
          <p:cNvSpPr txBox="1"/>
          <p:nvPr/>
        </p:nvSpPr>
        <p:spPr>
          <a:xfrm rot="3840000">
            <a:off x="6994524" y="2193926"/>
            <a:ext cx="1870075" cy="4000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20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Falling Action</a:t>
            </a:r>
          </a:p>
        </p:txBody>
      </p:sp>
      <p:sp>
        <p:nvSpPr>
          <p:cNvPr id="256" name="Shape 256"/>
          <p:cNvSpPr txBox="1"/>
          <p:nvPr/>
        </p:nvSpPr>
        <p:spPr>
          <a:xfrm>
            <a:off x="7688263" y="3448050"/>
            <a:ext cx="1509711" cy="4000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20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Resolution</a:t>
            </a:r>
          </a:p>
        </p:txBody>
      </p:sp>
      <p:cxnSp>
        <p:nvCxnSpPr>
          <p:cNvPr id="257" name="Shape 257"/>
          <p:cNvCxnSpPr/>
          <p:nvPr/>
        </p:nvCxnSpPr>
        <p:spPr>
          <a:xfrm rot="10800000" flipH="1">
            <a:off x="4330700" y="3462337"/>
            <a:ext cx="1108074" cy="4762"/>
          </a:xfrm>
          <a:prstGeom prst="straightConnector1">
            <a:avLst/>
          </a:prstGeom>
          <a:noFill/>
          <a:ln w="254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8" name="Shape 258"/>
          <p:cNvCxnSpPr/>
          <p:nvPr/>
        </p:nvCxnSpPr>
        <p:spPr>
          <a:xfrm>
            <a:off x="8240713" y="3460750"/>
            <a:ext cx="842961" cy="1587"/>
          </a:xfrm>
          <a:prstGeom prst="straightConnector1">
            <a:avLst/>
          </a:prstGeom>
          <a:noFill/>
          <a:ln w="254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9" name="Shape 259"/>
          <p:cNvCxnSpPr/>
          <p:nvPr/>
        </p:nvCxnSpPr>
        <p:spPr>
          <a:xfrm rot="10800000" flipH="1">
            <a:off x="5437187" y="1466849"/>
            <a:ext cx="1841499" cy="1993900"/>
          </a:xfrm>
          <a:prstGeom prst="straightConnector1">
            <a:avLst/>
          </a:prstGeom>
          <a:noFill/>
          <a:ln w="254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60" name="Shape 260"/>
          <p:cNvCxnSpPr/>
          <p:nvPr/>
        </p:nvCxnSpPr>
        <p:spPr>
          <a:xfrm>
            <a:off x="7281863" y="1466850"/>
            <a:ext cx="971550" cy="1993900"/>
          </a:xfrm>
          <a:prstGeom prst="straightConnector1">
            <a:avLst/>
          </a:prstGeom>
          <a:noFill/>
          <a:ln w="254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261" name="Shape 261"/>
          <p:cNvGrpSpPr/>
          <p:nvPr/>
        </p:nvGrpSpPr>
        <p:grpSpPr>
          <a:xfrm>
            <a:off x="4214812" y="2778125"/>
            <a:ext cx="1211262" cy="682624"/>
            <a:chOff x="4214812" y="2777672"/>
            <a:chExt cx="1210748" cy="683077"/>
          </a:xfrm>
        </p:grpSpPr>
        <p:sp>
          <p:nvSpPr>
            <p:cNvPr id="262" name="Shape 262"/>
            <p:cNvSpPr txBox="1"/>
            <p:nvPr/>
          </p:nvSpPr>
          <p:spPr>
            <a:xfrm>
              <a:off x="4214812" y="2777672"/>
              <a:ext cx="1139979" cy="40004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Arial"/>
                <a:buNone/>
              </a:pPr>
              <a:r>
                <a:rPr lang="en-US" sz="2000" b="1" i="0" u="none" strike="noStrike" cap="none" baseline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Conflict</a:t>
              </a:r>
            </a:p>
          </p:txBody>
        </p:sp>
        <p:cxnSp>
          <p:nvCxnSpPr>
            <p:cNvPr id="263" name="Shape 263"/>
            <p:cNvCxnSpPr/>
            <p:nvPr/>
          </p:nvCxnSpPr>
          <p:spPr>
            <a:xfrm>
              <a:off x="5195342" y="3111500"/>
              <a:ext cx="230219" cy="349250"/>
            </a:xfrm>
            <a:prstGeom prst="straightConnector1">
              <a:avLst/>
            </a:prstGeom>
            <a:noFill/>
            <a:ln w="57150" cap="flat" cmpd="sng">
              <a:solidFill>
                <a:schemeClr val="lt1"/>
              </a:solidFill>
              <a:prstDash val="solid"/>
              <a:round/>
              <a:headEnd type="none" w="med" len="med"/>
              <a:tailEnd type="triangle" w="lg" len="lg"/>
            </a:ln>
          </p:spPr>
        </p:cxnSp>
      </p:grpSp>
      <p:grpSp>
        <p:nvGrpSpPr>
          <p:cNvPr id="264" name="Shape 264"/>
          <p:cNvGrpSpPr/>
          <p:nvPr/>
        </p:nvGrpSpPr>
        <p:grpSpPr>
          <a:xfrm>
            <a:off x="6840537" y="796925"/>
            <a:ext cx="1025525" cy="669924"/>
            <a:chOff x="6840215" y="796925"/>
            <a:chExt cx="1025665" cy="669924"/>
          </a:xfrm>
        </p:grpSpPr>
        <p:sp>
          <p:nvSpPr>
            <p:cNvPr id="265" name="Shape 265"/>
            <p:cNvSpPr txBox="1"/>
            <p:nvPr/>
          </p:nvSpPr>
          <p:spPr>
            <a:xfrm>
              <a:off x="6840215" y="796925"/>
              <a:ext cx="1025665" cy="40004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Arial"/>
                <a:buNone/>
              </a:pPr>
              <a:r>
                <a:rPr lang="en-US" sz="2000" b="1" i="0" u="none" strike="noStrike" cap="none" baseline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Climax</a:t>
              </a:r>
            </a:p>
          </p:txBody>
        </p:sp>
        <p:cxnSp>
          <p:nvCxnSpPr>
            <p:cNvPr id="266" name="Shape 266"/>
            <p:cNvCxnSpPr/>
            <p:nvPr/>
          </p:nvCxnSpPr>
          <p:spPr>
            <a:xfrm flipH="1">
              <a:off x="7305416" y="1158875"/>
              <a:ext cx="66684" cy="307974"/>
            </a:xfrm>
            <a:prstGeom prst="straightConnector1">
              <a:avLst/>
            </a:prstGeom>
            <a:noFill/>
            <a:ln w="57150" cap="flat" cmpd="sng">
              <a:solidFill>
                <a:schemeClr val="lt1"/>
              </a:solidFill>
              <a:prstDash val="solid"/>
              <a:round/>
              <a:headEnd type="none" w="med" len="med"/>
              <a:tailEnd type="triangle" w="lg" len="lg"/>
            </a:ln>
          </p:spPr>
        </p:cxnSp>
      </p:grpSp>
      <p:cxnSp>
        <p:nvCxnSpPr>
          <p:cNvPr id="267" name="Shape 267"/>
          <p:cNvCxnSpPr/>
          <p:nvPr/>
        </p:nvCxnSpPr>
        <p:spPr>
          <a:xfrm>
            <a:off x="443706" y="-98517075"/>
            <a:ext cx="9144000" cy="0"/>
          </a:xfrm>
          <a:prstGeom prst="straightConnector1">
            <a:avLst/>
          </a:prstGeom>
          <a:noFill/>
          <a:ln w="2540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268" name="Shape 268"/>
          <p:cNvSpPr txBox="1"/>
          <p:nvPr/>
        </p:nvSpPr>
        <p:spPr>
          <a:xfrm>
            <a:off x="85725" y="-33338"/>
            <a:ext cx="4244974" cy="132397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EXPOSITION</a:t>
            </a:r>
            <a:r>
              <a:rPr lang="en-US"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– Storks in Cloudland; Storks deliver the baby animals. Stork wants to deliver animals.</a:t>
            </a:r>
          </a:p>
        </p:txBody>
      </p:sp>
      <p:sp>
        <p:nvSpPr>
          <p:cNvPr id="269" name="Shape 269"/>
          <p:cNvSpPr txBox="1"/>
          <p:nvPr/>
        </p:nvSpPr>
        <p:spPr>
          <a:xfrm>
            <a:off x="85725" y="1370012"/>
            <a:ext cx="4359274" cy="7080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CONFLICT</a:t>
            </a:r>
            <a:r>
              <a:rPr lang="en-US"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– Stork’s Nimbus cloud only makes dangerous animals.</a:t>
            </a:r>
          </a:p>
        </p:txBody>
      </p:sp>
      <p:sp>
        <p:nvSpPr>
          <p:cNvPr id="270" name="Shape 270"/>
          <p:cNvSpPr txBox="1"/>
          <p:nvPr/>
        </p:nvSpPr>
        <p:spPr>
          <a:xfrm>
            <a:off x="85725" y="2198688"/>
            <a:ext cx="4244974" cy="13239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RISING ACTION</a:t>
            </a:r>
            <a:r>
              <a:rPr lang="en-US"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– Stork delivers Crocodile, Ram, Porcupine, Shark. Then leaves to go be with happy Cumulous Cloud. </a:t>
            </a:r>
          </a:p>
        </p:txBody>
      </p:sp>
      <p:sp>
        <p:nvSpPr>
          <p:cNvPr id="271" name="Shape 271"/>
          <p:cNvSpPr txBox="1"/>
          <p:nvPr/>
        </p:nvSpPr>
        <p:spPr>
          <a:xfrm>
            <a:off x="61913" y="3560762"/>
            <a:ext cx="4190999" cy="1016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CLIMAX</a:t>
            </a:r>
            <a:r>
              <a:rPr lang="en-US"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– Nimbus gets mad (lightning) and cries (rain). Stork returns and puts on protective gear.</a:t>
            </a:r>
          </a:p>
        </p:txBody>
      </p:sp>
      <p:sp>
        <p:nvSpPr>
          <p:cNvPr id="272" name="Shape 272"/>
          <p:cNvSpPr txBox="1"/>
          <p:nvPr/>
        </p:nvSpPr>
        <p:spPr>
          <a:xfrm>
            <a:off x="61913" y="4660900"/>
            <a:ext cx="4190999" cy="1016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FALLING ACTION</a:t>
            </a:r>
            <a:r>
              <a:rPr lang="en-US"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– Nimbus hugs Stork.  Nimbus makes an electric eel, which shocks Stork.</a:t>
            </a:r>
          </a:p>
        </p:txBody>
      </p:sp>
      <p:sp>
        <p:nvSpPr>
          <p:cNvPr id="273" name="Shape 273"/>
          <p:cNvSpPr txBox="1"/>
          <p:nvPr/>
        </p:nvSpPr>
        <p:spPr>
          <a:xfrm>
            <a:off x="61913" y="5713412"/>
            <a:ext cx="4190999" cy="1016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RESOLUTION</a:t>
            </a:r>
            <a:r>
              <a:rPr lang="en-US"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– Stork and Nimbus work together forever making &amp; delivering animals.</a:t>
            </a:r>
          </a:p>
        </p:txBody>
      </p:sp>
      <p:grpSp>
        <p:nvGrpSpPr>
          <p:cNvPr id="274" name="Shape 274"/>
          <p:cNvGrpSpPr/>
          <p:nvPr/>
        </p:nvGrpSpPr>
        <p:grpSpPr>
          <a:xfrm>
            <a:off x="7459662" y="6054725"/>
            <a:ext cx="1636712" cy="750887"/>
            <a:chOff x="-215900" y="3276680"/>
            <a:chExt cx="1636802" cy="750767"/>
          </a:xfrm>
        </p:grpSpPr>
        <p:pic>
          <p:nvPicPr>
            <p:cNvPr id="275" name="Shape 275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703441" y="3276680"/>
              <a:ext cx="717460" cy="63492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76" name="Shape 276"/>
            <p:cNvSpPr txBox="1"/>
            <p:nvPr/>
          </p:nvSpPr>
          <p:spPr>
            <a:xfrm>
              <a:off x="-215900" y="3473450"/>
              <a:ext cx="1146468" cy="553997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Arial"/>
                <a:buNone/>
              </a:pPr>
              <a:r>
                <a:rPr lang="en-US" sz="3000" b="0" i="0" u="none" strike="noStrike" cap="none" baseline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M</a:t>
              </a:r>
              <a:r>
                <a:rPr lang="en-US" sz="1800" b="0" i="0" u="none" strike="noStrike" cap="none" baseline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ENU</a:t>
              </a:r>
            </a:p>
          </p:txBody>
        </p:sp>
      </p:grpSp>
      <p:sp>
        <p:nvSpPr>
          <p:cNvPr id="277" name="Shape 277"/>
          <p:cNvSpPr txBox="1"/>
          <p:nvPr/>
        </p:nvSpPr>
        <p:spPr>
          <a:xfrm>
            <a:off x="4275137" y="60325"/>
            <a:ext cx="2201862" cy="8302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MOVIE MOMENT: How does this movie still epitomize how Nimbus feels about his job?</a:t>
            </a:r>
          </a:p>
        </p:txBody>
      </p:sp>
      <p:sp>
        <p:nvSpPr>
          <p:cNvPr id="278" name="Shape 278"/>
          <p:cNvSpPr txBox="1"/>
          <p:nvPr/>
        </p:nvSpPr>
        <p:spPr>
          <a:xfrm>
            <a:off x="6375400" y="60325"/>
            <a:ext cx="2806699" cy="8302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ANSWER: Nimbus loves his job, but even more, he wants to feel wanted. This moment is when he sees that stork isn’t going to leave.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3" name="Shape 28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37062" y="0"/>
            <a:ext cx="4706937" cy="6905625"/>
          </a:xfrm>
          <a:prstGeom prst="rect">
            <a:avLst/>
          </a:prstGeom>
          <a:noFill/>
          <a:ln>
            <a:noFill/>
          </a:ln>
        </p:spPr>
      </p:pic>
      <p:sp>
        <p:nvSpPr>
          <p:cNvPr id="284" name="Shape 284"/>
          <p:cNvSpPr/>
          <p:nvPr/>
        </p:nvSpPr>
        <p:spPr>
          <a:xfrm>
            <a:off x="4219575" y="0"/>
            <a:ext cx="4924424" cy="6907213"/>
          </a:xfrm>
          <a:prstGeom prst="rect">
            <a:avLst/>
          </a:prstGeom>
          <a:solidFill>
            <a:schemeClr val="lt1">
              <a:alpha val="49803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" name="Shape 285"/>
          <p:cNvSpPr txBox="1"/>
          <p:nvPr/>
        </p:nvSpPr>
        <p:spPr>
          <a:xfrm>
            <a:off x="23813" y="-12700"/>
            <a:ext cx="4244974" cy="1016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EXPOSITION</a:t>
            </a:r>
            <a:r>
              <a:rPr lang="en-US"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– Baby enters room and starts playing with toys. Tin Toy is ready to be played with.</a:t>
            </a:r>
          </a:p>
        </p:txBody>
      </p:sp>
      <p:sp>
        <p:nvSpPr>
          <p:cNvPr id="286" name="Shape 286"/>
          <p:cNvSpPr txBox="1"/>
          <p:nvPr/>
        </p:nvSpPr>
        <p:spPr>
          <a:xfrm>
            <a:off x="23813" y="1089025"/>
            <a:ext cx="4359274" cy="7080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CONFLICT</a:t>
            </a:r>
            <a:r>
              <a:rPr lang="en-US"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– Baby scares Tin Toy by smashing the other toys.</a:t>
            </a:r>
          </a:p>
        </p:txBody>
      </p:sp>
      <p:sp>
        <p:nvSpPr>
          <p:cNvPr id="287" name="Shape 287"/>
          <p:cNvSpPr txBox="1"/>
          <p:nvPr/>
        </p:nvSpPr>
        <p:spPr>
          <a:xfrm>
            <a:off x="23813" y="1936750"/>
            <a:ext cx="4244974" cy="1016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RISING ACTION</a:t>
            </a:r>
            <a:r>
              <a:rPr lang="en-US"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– Tin Toy runs away from Baby. Other toys under couch. Baby falls and starts crying.</a:t>
            </a:r>
          </a:p>
        </p:txBody>
      </p:sp>
      <p:sp>
        <p:nvSpPr>
          <p:cNvPr id="288" name="Shape 288"/>
          <p:cNvSpPr txBox="1"/>
          <p:nvPr/>
        </p:nvSpPr>
        <p:spPr>
          <a:xfrm>
            <a:off x="28575" y="3036888"/>
            <a:ext cx="4190999" cy="13239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CLIMAX</a:t>
            </a:r>
            <a:r>
              <a:rPr lang="en-US"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– Baby’s crying and Tin Toy goes out to cheer baby up. Baby grabs Tin Toy and gets happy.</a:t>
            </a:r>
          </a:p>
        </p:txBody>
      </p:sp>
      <p:sp>
        <p:nvSpPr>
          <p:cNvPr id="289" name="Shape 289"/>
          <p:cNvSpPr txBox="1"/>
          <p:nvPr/>
        </p:nvSpPr>
        <p:spPr>
          <a:xfrm>
            <a:off x="28575" y="4422775"/>
            <a:ext cx="4190999" cy="1016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FALLING ACTION</a:t>
            </a:r>
            <a:r>
              <a:rPr lang="en-US"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– Baby finds the box, starts playing w/ the box and the bag.</a:t>
            </a:r>
          </a:p>
        </p:txBody>
      </p:sp>
      <p:sp>
        <p:nvSpPr>
          <p:cNvPr id="290" name="Shape 290"/>
          <p:cNvSpPr txBox="1"/>
          <p:nvPr/>
        </p:nvSpPr>
        <p:spPr>
          <a:xfrm>
            <a:off x="28575" y="5554662"/>
            <a:ext cx="4190999" cy="1016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RESOLUTION</a:t>
            </a:r>
            <a:r>
              <a:rPr lang="en-US"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– Tin Toy can’t get Baby’s attention because Baby’s playing with the bag.</a:t>
            </a:r>
          </a:p>
        </p:txBody>
      </p:sp>
      <p:sp>
        <p:nvSpPr>
          <p:cNvPr id="291" name="Shape 291"/>
          <p:cNvSpPr txBox="1"/>
          <p:nvPr/>
        </p:nvSpPr>
        <p:spPr>
          <a:xfrm>
            <a:off x="4219575" y="6530975"/>
            <a:ext cx="1497013" cy="40163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Exposition</a:t>
            </a:r>
          </a:p>
        </p:txBody>
      </p:sp>
      <p:sp>
        <p:nvSpPr>
          <p:cNvPr id="292" name="Shape 292"/>
          <p:cNvSpPr txBox="1"/>
          <p:nvPr/>
        </p:nvSpPr>
        <p:spPr>
          <a:xfrm rot="-2820000">
            <a:off x="5317331" y="5242719"/>
            <a:ext cx="1827211" cy="4000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Rising Action</a:t>
            </a:r>
          </a:p>
        </p:txBody>
      </p:sp>
      <p:sp>
        <p:nvSpPr>
          <p:cNvPr id="293" name="Shape 293"/>
          <p:cNvSpPr txBox="1"/>
          <p:nvPr/>
        </p:nvSpPr>
        <p:spPr>
          <a:xfrm rot="3840000">
            <a:off x="6973887" y="5308601"/>
            <a:ext cx="1870075" cy="4000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Falling Action</a:t>
            </a:r>
          </a:p>
        </p:txBody>
      </p:sp>
      <p:sp>
        <p:nvSpPr>
          <p:cNvPr id="294" name="Shape 294"/>
          <p:cNvSpPr txBox="1"/>
          <p:nvPr/>
        </p:nvSpPr>
        <p:spPr>
          <a:xfrm>
            <a:off x="7667625" y="6562725"/>
            <a:ext cx="1509712" cy="4000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Resolution</a:t>
            </a:r>
          </a:p>
        </p:txBody>
      </p:sp>
      <p:sp>
        <p:nvSpPr>
          <p:cNvPr id="295" name="Shape 295"/>
          <p:cNvSpPr txBox="1"/>
          <p:nvPr/>
        </p:nvSpPr>
        <p:spPr>
          <a:xfrm>
            <a:off x="4195762" y="5892800"/>
            <a:ext cx="1139825" cy="4000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Conflict</a:t>
            </a:r>
          </a:p>
        </p:txBody>
      </p:sp>
      <p:sp>
        <p:nvSpPr>
          <p:cNvPr id="296" name="Shape 296"/>
          <p:cNvSpPr txBox="1"/>
          <p:nvPr/>
        </p:nvSpPr>
        <p:spPr>
          <a:xfrm>
            <a:off x="6819900" y="3911600"/>
            <a:ext cx="1025525" cy="4000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Climax</a:t>
            </a:r>
          </a:p>
        </p:txBody>
      </p:sp>
      <p:cxnSp>
        <p:nvCxnSpPr>
          <p:cNvPr id="297" name="Shape 297"/>
          <p:cNvCxnSpPr/>
          <p:nvPr/>
        </p:nvCxnSpPr>
        <p:spPr>
          <a:xfrm>
            <a:off x="4191000" y="6577013"/>
            <a:ext cx="1227137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98" name="Shape 298"/>
          <p:cNvCxnSpPr/>
          <p:nvPr/>
        </p:nvCxnSpPr>
        <p:spPr>
          <a:xfrm>
            <a:off x="8220075" y="6575425"/>
            <a:ext cx="842963" cy="1587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99" name="Shape 299"/>
          <p:cNvCxnSpPr/>
          <p:nvPr/>
        </p:nvCxnSpPr>
        <p:spPr>
          <a:xfrm rot="10800000" flipH="1">
            <a:off x="5416550" y="4581524"/>
            <a:ext cx="1841499" cy="19939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00" name="Shape 300"/>
          <p:cNvCxnSpPr/>
          <p:nvPr/>
        </p:nvCxnSpPr>
        <p:spPr>
          <a:xfrm>
            <a:off x="7261225" y="4581525"/>
            <a:ext cx="971550" cy="19939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01" name="Shape 301"/>
          <p:cNvCxnSpPr/>
          <p:nvPr/>
        </p:nvCxnSpPr>
        <p:spPr>
          <a:xfrm>
            <a:off x="5175250" y="6226175"/>
            <a:ext cx="230188" cy="349250"/>
          </a:xfrm>
          <a:prstGeom prst="straightConnector1">
            <a:avLst/>
          </a:prstGeom>
          <a:noFill/>
          <a:ln w="57150" cap="flat" cmpd="sng">
            <a:solidFill>
              <a:schemeClr val="dk1"/>
            </a:solidFill>
            <a:prstDash val="solid"/>
            <a:round/>
            <a:headEnd type="none" w="med" len="med"/>
            <a:tailEnd type="triangle" w="lg" len="lg"/>
          </a:ln>
        </p:spPr>
      </p:cxnSp>
      <p:cxnSp>
        <p:nvCxnSpPr>
          <p:cNvPr id="302" name="Shape 302"/>
          <p:cNvCxnSpPr/>
          <p:nvPr/>
        </p:nvCxnSpPr>
        <p:spPr>
          <a:xfrm flipH="1">
            <a:off x="7285038" y="4273550"/>
            <a:ext cx="66674" cy="307974"/>
          </a:xfrm>
          <a:prstGeom prst="straightConnector1">
            <a:avLst/>
          </a:prstGeom>
          <a:noFill/>
          <a:ln w="57150" cap="flat" cmpd="sng">
            <a:solidFill>
              <a:schemeClr val="dk1"/>
            </a:solidFill>
            <a:prstDash val="solid"/>
            <a:round/>
            <a:headEnd type="none" w="med" len="med"/>
            <a:tailEnd type="triangle" w="lg" len="lg"/>
          </a:ln>
        </p:spPr>
      </p:cxnSp>
      <p:cxnSp>
        <p:nvCxnSpPr>
          <p:cNvPr id="303" name="Shape 303"/>
          <p:cNvCxnSpPr/>
          <p:nvPr/>
        </p:nvCxnSpPr>
        <p:spPr>
          <a:xfrm>
            <a:off x="-380962" y="-80168750"/>
            <a:ext cx="9144000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</p:cxnSp>
      <p:pic>
        <p:nvPicPr>
          <p:cNvPr id="304" name="Shape 30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59575" y="455612"/>
            <a:ext cx="2384424" cy="137953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05" name="Shape 305"/>
          <p:cNvGrpSpPr/>
          <p:nvPr/>
        </p:nvGrpSpPr>
        <p:grpSpPr>
          <a:xfrm>
            <a:off x="4141787" y="320675"/>
            <a:ext cx="1697036" cy="749300"/>
            <a:chOff x="1127919" y="3276678"/>
            <a:chExt cx="1696243" cy="750769"/>
          </a:xfrm>
        </p:grpSpPr>
        <p:pic>
          <p:nvPicPr>
            <p:cNvPr id="306" name="Shape 306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127919" y="3276678"/>
              <a:ext cx="717461" cy="63492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07" name="Shape 307"/>
            <p:cNvSpPr txBox="1"/>
            <p:nvPr/>
          </p:nvSpPr>
          <p:spPr>
            <a:xfrm>
              <a:off x="1677694" y="3473450"/>
              <a:ext cx="1146468" cy="553997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lang="en-US" sz="3000" b="0" i="0" u="none" strike="noStrike" cap="none" baseline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</a:t>
              </a:r>
              <a:r>
                <a:rPr lang="en-US" sz="1800" b="0" i="0" u="none" strike="noStrike" cap="none" baseline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ENU</a:t>
              </a:r>
            </a:p>
          </p:txBody>
        </p:sp>
      </p:grpSp>
      <p:sp>
        <p:nvSpPr>
          <p:cNvPr id="308" name="Shape 308"/>
          <p:cNvSpPr txBox="1"/>
          <p:nvPr/>
        </p:nvSpPr>
        <p:spPr>
          <a:xfrm>
            <a:off x="6448425" y="1982788"/>
            <a:ext cx="2597150" cy="6461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MOVIE MOMENT: In this exposition movie still, what emotions are on Tin Toy’s face?</a:t>
            </a:r>
          </a:p>
        </p:txBody>
      </p:sp>
      <p:sp>
        <p:nvSpPr>
          <p:cNvPr id="309" name="Shape 309"/>
          <p:cNvSpPr txBox="1"/>
          <p:nvPr/>
        </p:nvSpPr>
        <p:spPr>
          <a:xfrm>
            <a:off x="6448425" y="2659063"/>
            <a:ext cx="2597150" cy="6461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ANSWER: Hope and expectation that he’ll be a good toy for the toddler.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3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4" name="Shape 3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09550" y="-42863"/>
            <a:ext cx="9926638" cy="6977062"/>
          </a:xfrm>
          <a:prstGeom prst="rect">
            <a:avLst/>
          </a:prstGeom>
          <a:noFill/>
          <a:ln>
            <a:noFill/>
          </a:ln>
        </p:spPr>
      </p:pic>
      <p:sp>
        <p:nvSpPr>
          <p:cNvPr id="315" name="Shape 315"/>
          <p:cNvSpPr/>
          <p:nvPr/>
        </p:nvSpPr>
        <p:spPr>
          <a:xfrm>
            <a:off x="6510337" y="2287588"/>
            <a:ext cx="3359149" cy="1354137"/>
          </a:xfrm>
          <a:prstGeom prst="rect">
            <a:avLst/>
          </a:prstGeom>
          <a:solidFill>
            <a:schemeClr val="lt1">
              <a:alpha val="49803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6" name="Shape 316"/>
          <p:cNvSpPr/>
          <p:nvPr/>
        </p:nvSpPr>
        <p:spPr>
          <a:xfrm>
            <a:off x="-52388" y="-136525"/>
            <a:ext cx="4352925" cy="7113588"/>
          </a:xfrm>
          <a:prstGeom prst="rect">
            <a:avLst/>
          </a:prstGeom>
          <a:solidFill>
            <a:schemeClr val="lt1">
              <a:alpha val="49803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7" name="Shape 317"/>
          <p:cNvSpPr txBox="1"/>
          <p:nvPr/>
        </p:nvSpPr>
        <p:spPr>
          <a:xfrm>
            <a:off x="4348162" y="6238875"/>
            <a:ext cx="1497012" cy="40163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20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Exposition</a:t>
            </a:r>
          </a:p>
        </p:txBody>
      </p:sp>
      <p:sp>
        <p:nvSpPr>
          <p:cNvPr id="318" name="Shape 318"/>
          <p:cNvSpPr txBox="1"/>
          <p:nvPr/>
        </p:nvSpPr>
        <p:spPr>
          <a:xfrm rot="-2820000">
            <a:off x="5363369" y="4950619"/>
            <a:ext cx="1827211" cy="4000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20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Rising Action</a:t>
            </a:r>
          </a:p>
        </p:txBody>
      </p:sp>
      <p:sp>
        <p:nvSpPr>
          <p:cNvPr id="319" name="Shape 319"/>
          <p:cNvSpPr txBox="1"/>
          <p:nvPr/>
        </p:nvSpPr>
        <p:spPr>
          <a:xfrm rot="3840000">
            <a:off x="7019924" y="5016501"/>
            <a:ext cx="1870075" cy="4000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20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Falling Action</a:t>
            </a:r>
          </a:p>
        </p:txBody>
      </p:sp>
      <p:sp>
        <p:nvSpPr>
          <p:cNvPr id="320" name="Shape 320"/>
          <p:cNvSpPr txBox="1"/>
          <p:nvPr/>
        </p:nvSpPr>
        <p:spPr>
          <a:xfrm>
            <a:off x="7713663" y="6270625"/>
            <a:ext cx="1509711" cy="4000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20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Resolution</a:t>
            </a:r>
          </a:p>
        </p:txBody>
      </p:sp>
      <p:cxnSp>
        <p:nvCxnSpPr>
          <p:cNvPr id="321" name="Shape 321"/>
          <p:cNvCxnSpPr/>
          <p:nvPr/>
        </p:nvCxnSpPr>
        <p:spPr>
          <a:xfrm rot="10800000" flipH="1">
            <a:off x="4356100" y="6284912"/>
            <a:ext cx="1108074" cy="4762"/>
          </a:xfrm>
          <a:prstGeom prst="straightConnector1">
            <a:avLst/>
          </a:prstGeom>
          <a:noFill/>
          <a:ln w="254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22" name="Shape 322"/>
          <p:cNvCxnSpPr/>
          <p:nvPr/>
        </p:nvCxnSpPr>
        <p:spPr>
          <a:xfrm>
            <a:off x="8266113" y="6283325"/>
            <a:ext cx="842961" cy="1587"/>
          </a:xfrm>
          <a:prstGeom prst="straightConnector1">
            <a:avLst/>
          </a:prstGeom>
          <a:noFill/>
          <a:ln w="254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23" name="Shape 323"/>
          <p:cNvCxnSpPr/>
          <p:nvPr/>
        </p:nvCxnSpPr>
        <p:spPr>
          <a:xfrm rot="10800000" flipH="1">
            <a:off x="5462587" y="4289424"/>
            <a:ext cx="1841499" cy="1993900"/>
          </a:xfrm>
          <a:prstGeom prst="straightConnector1">
            <a:avLst/>
          </a:prstGeom>
          <a:noFill/>
          <a:ln w="254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24" name="Shape 324"/>
          <p:cNvCxnSpPr/>
          <p:nvPr/>
        </p:nvCxnSpPr>
        <p:spPr>
          <a:xfrm>
            <a:off x="7307263" y="4289425"/>
            <a:ext cx="971550" cy="1993900"/>
          </a:xfrm>
          <a:prstGeom prst="straightConnector1">
            <a:avLst/>
          </a:prstGeom>
          <a:noFill/>
          <a:ln w="254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325" name="Shape 325"/>
          <p:cNvGrpSpPr/>
          <p:nvPr/>
        </p:nvGrpSpPr>
        <p:grpSpPr>
          <a:xfrm>
            <a:off x="4240212" y="5600699"/>
            <a:ext cx="1211262" cy="682625"/>
            <a:chOff x="4240212" y="5600246"/>
            <a:chExt cx="1210748" cy="683078"/>
          </a:xfrm>
        </p:grpSpPr>
        <p:sp>
          <p:nvSpPr>
            <p:cNvPr id="326" name="Shape 326"/>
            <p:cNvSpPr txBox="1"/>
            <p:nvPr/>
          </p:nvSpPr>
          <p:spPr>
            <a:xfrm>
              <a:off x="4240212" y="5600246"/>
              <a:ext cx="1139979" cy="40004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Arial"/>
                <a:buNone/>
              </a:pPr>
              <a:r>
                <a:rPr lang="en-US" sz="2000" b="1" i="0" u="none" strike="noStrike" cap="none" baseline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Conflict</a:t>
              </a:r>
            </a:p>
          </p:txBody>
        </p:sp>
        <p:cxnSp>
          <p:nvCxnSpPr>
            <p:cNvPr id="327" name="Shape 327"/>
            <p:cNvCxnSpPr/>
            <p:nvPr/>
          </p:nvCxnSpPr>
          <p:spPr>
            <a:xfrm>
              <a:off x="5220742" y="5934075"/>
              <a:ext cx="230219" cy="349250"/>
            </a:xfrm>
            <a:prstGeom prst="straightConnector1">
              <a:avLst/>
            </a:prstGeom>
            <a:noFill/>
            <a:ln w="57150" cap="flat" cmpd="sng">
              <a:solidFill>
                <a:schemeClr val="lt1"/>
              </a:solidFill>
              <a:prstDash val="solid"/>
              <a:round/>
              <a:headEnd type="none" w="med" len="med"/>
              <a:tailEnd type="triangle" w="lg" len="lg"/>
            </a:ln>
          </p:spPr>
        </p:cxnSp>
      </p:grpSp>
      <p:grpSp>
        <p:nvGrpSpPr>
          <p:cNvPr id="328" name="Shape 328"/>
          <p:cNvGrpSpPr/>
          <p:nvPr/>
        </p:nvGrpSpPr>
        <p:grpSpPr>
          <a:xfrm>
            <a:off x="6865937" y="3619500"/>
            <a:ext cx="1025525" cy="669924"/>
            <a:chOff x="6865615" y="3619500"/>
            <a:chExt cx="1025665" cy="669924"/>
          </a:xfrm>
        </p:grpSpPr>
        <p:sp>
          <p:nvSpPr>
            <p:cNvPr id="329" name="Shape 329"/>
            <p:cNvSpPr txBox="1"/>
            <p:nvPr/>
          </p:nvSpPr>
          <p:spPr>
            <a:xfrm>
              <a:off x="6865615" y="3619500"/>
              <a:ext cx="1025665" cy="40004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Arial"/>
                <a:buNone/>
              </a:pPr>
              <a:r>
                <a:rPr lang="en-US" sz="2000" b="1" i="0" u="none" strike="noStrike" cap="none" baseline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Climax</a:t>
              </a:r>
            </a:p>
          </p:txBody>
        </p:sp>
        <p:cxnSp>
          <p:nvCxnSpPr>
            <p:cNvPr id="330" name="Shape 330"/>
            <p:cNvCxnSpPr/>
            <p:nvPr/>
          </p:nvCxnSpPr>
          <p:spPr>
            <a:xfrm flipH="1">
              <a:off x="7330816" y="3981450"/>
              <a:ext cx="66684" cy="307974"/>
            </a:xfrm>
            <a:prstGeom prst="straightConnector1">
              <a:avLst/>
            </a:prstGeom>
            <a:noFill/>
            <a:ln w="57150" cap="flat" cmpd="sng">
              <a:solidFill>
                <a:schemeClr val="lt1"/>
              </a:solidFill>
              <a:prstDash val="solid"/>
              <a:round/>
              <a:headEnd type="none" w="med" len="med"/>
              <a:tailEnd type="triangle" w="lg" len="lg"/>
            </a:ln>
          </p:spPr>
        </p:cxnSp>
      </p:grpSp>
      <p:cxnSp>
        <p:nvCxnSpPr>
          <p:cNvPr id="331" name="Shape 331"/>
          <p:cNvCxnSpPr/>
          <p:nvPr/>
        </p:nvCxnSpPr>
        <p:spPr>
          <a:xfrm>
            <a:off x="443706" y="-98517075"/>
            <a:ext cx="9144000" cy="0"/>
          </a:xfrm>
          <a:prstGeom prst="straightConnector1">
            <a:avLst/>
          </a:prstGeom>
          <a:noFill/>
          <a:ln w="2540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332" name="Shape 332"/>
          <p:cNvSpPr txBox="1"/>
          <p:nvPr/>
        </p:nvSpPr>
        <p:spPr>
          <a:xfrm>
            <a:off x="-30163" y="-33338"/>
            <a:ext cx="4244975" cy="70802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EXPOSITION</a:t>
            </a:r>
            <a:r>
              <a:rPr lang="en-US"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– Burn-E is a welding robot who really wants to do his job.</a:t>
            </a:r>
          </a:p>
        </p:txBody>
      </p:sp>
      <p:sp>
        <p:nvSpPr>
          <p:cNvPr id="333" name="Shape 333"/>
          <p:cNvSpPr txBox="1"/>
          <p:nvPr/>
        </p:nvSpPr>
        <p:spPr>
          <a:xfrm>
            <a:off x="-30163" y="1003300"/>
            <a:ext cx="4359275" cy="7080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CONFLICT</a:t>
            </a:r>
            <a:r>
              <a:rPr lang="en-US"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– A meteor strikes a light in his job sector.</a:t>
            </a:r>
          </a:p>
        </p:txBody>
      </p:sp>
      <p:sp>
        <p:nvSpPr>
          <p:cNvPr id="334" name="Shape 334"/>
          <p:cNvSpPr txBox="1"/>
          <p:nvPr/>
        </p:nvSpPr>
        <p:spPr>
          <a:xfrm>
            <a:off x="-30163" y="2125663"/>
            <a:ext cx="4244975" cy="1016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RISING ACTION</a:t>
            </a:r>
            <a:r>
              <a:rPr lang="en-US"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– He tries &amp; tries to fix the light but things keep going wrong. The ship flies back to Earth.</a:t>
            </a:r>
          </a:p>
        </p:txBody>
      </p:sp>
      <p:sp>
        <p:nvSpPr>
          <p:cNvPr id="335" name="Shape 335"/>
          <p:cNvSpPr txBox="1"/>
          <p:nvPr/>
        </p:nvSpPr>
        <p:spPr>
          <a:xfrm>
            <a:off x="-53975" y="3552825"/>
            <a:ext cx="4190999" cy="7080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CLIMAX</a:t>
            </a:r>
            <a:r>
              <a:rPr lang="en-US"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– Burn-E finds Supply-R &amp; finally pushes the power button.</a:t>
            </a:r>
          </a:p>
        </p:txBody>
      </p:sp>
      <p:sp>
        <p:nvSpPr>
          <p:cNvPr id="336" name="Shape 336"/>
          <p:cNvSpPr txBox="1"/>
          <p:nvPr/>
        </p:nvSpPr>
        <p:spPr>
          <a:xfrm>
            <a:off x="-53975" y="4645025"/>
            <a:ext cx="4190999" cy="7080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FALLING ACTION</a:t>
            </a:r>
            <a:r>
              <a:rPr lang="en-US"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– The lid flies through the air toward the ship.</a:t>
            </a:r>
          </a:p>
        </p:txBody>
      </p:sp>
      <p:sp>
        <p:nvSpPr>
          <p:cNvPr id="337" name="Shape 337"/>
          <p:cNvSpPr txBox="1"/>
          <p:nvPr/>
        </p:nvSpPr>
        <p:spPr>
          <a:xfrm>
            <a:off x="-53975" y="5756275"/>
            <a:ext cx="4190999" cy="7080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RESOLUTION</a:t>
            </a:r>
            <a:r>
              <a:rPr lang="en-US"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– The lid smashes into the light again. Burn-E faints.</a:t>
            </a:r>
          </a:p>
        </p:txBody>
      </p:sp>
      <p:grpSp>
        <p:nvGrpSpPr>
          <p:cNvPr id="338" name="Shape 338"/>
          <p:cNvGrpSpPr/>
          <p:nvPr/>
        </p:nvGrpSpPr>
        <p:grpSpPr>
          <a:xfrm>
            <a:off x="7467600" y="149225"/>
            <a:ext cx="1636713" cy="750887"/>
            <a:chOff x="-215900" y="3276680"/>
            <a:chExt cx="1636802" cy="750767"/>
          </a:xfrm>
        </p:grpSpPr>
        <p:pic>
          <p:nvPicPr>
            <p:cNvPr id="339" name="Shape 339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703441" y="3276680"/>
              <a:ext cx="717460" cy="63492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40" name="Shape 340"/>
            <p:cNvSpPr txBox="1"/>
            <p:nvPr/>
          </p:nvSpPr>
          <p:spPr>
            <a:xfrm>
              <a:off x="-215900" y="3473450"/>
              <a:ext cx="1146468" cy="553997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Arial"/>
                <a:buNone/>
              </a:pPr>
              <a:r>
                <a:rPr lang="en-US" sz="3000" b="0" i="0" u="none" strike="noStrike" cap="none" baseline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M</a:t>
              </a:r>
              <a:r>
                <a:rPr lang="en-US" sz="1800" b="0" i="0" u="none" strike="noStrike" cap="none" baseline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ENU</a:t>
              </a:r>
            </a:p>
          </p:txBody>
        </p:sp>
      </p:grpSp>
      <p:sp>
        <p:nvSpPr>
          <p:cNvPr id="341" name="Shape 341"/>
          <p:cNvSpPr txBox="1"/>
          <p:nvPr/>
        </p:nvSpPr>
        <p:spPr>
          <a:xfrm>
            <a:off x="6554788" y="2305050"/>
            <a:ext cx="2597150" cy="6461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MOVIE MOMENT: In this Rising Action movie still, how does it show us Burn-E’s inner person?</a:t>
            </a:r>
          </a:p>
        </p:txBody>
      </p:sp>
      <p:sp>
        <p:nvSpPr>
          <p:cNvPr id="342" name="Shape 342"/>
          <p:cNvSpPr txBox="1"/>
          <p:nvPr/>
        </p:nvSpPr>
        <p:spPr>
          <a:xfrm>
            <a:off x="6554788" y="2981325"/>
            <a:ext cx="2597150" cy="6461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ANSWER: He is a soft, sensitive robot that would make flower shapes and wants to do his job.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3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3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3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3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7" name="Shape 34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6513" y="-4763"/>
            <a:ext cx="9334500" cy="6896100"/>
          </a:xfrm>
          <a:prstGeom prst="rect">
            <a:avLst/>
          </a:prstGeom>
          <a:noFill/>
          <a:ln>
            <a:noFill/>
          </a:ln>
        </p:spPr>
      </p:pic>
      <p:sp>
        <p:nvSpPr>
          <p:cNvPr id="348" name="Shape 348"/>
          <p:cNvSpPr/>
          <p:nvPr/>
        </p:nvSpPr>
        <p:spPr>
          <a:xfrm>
            <a:off x="-46038" y="3175"/>
            <a:ext cx="4237038" cy="6904038"/>
          </a:xfrm>
          <a:prstGeom prst="rect">
            <a:avLst/>
          </a:prstGeom>
          <a:solidFill>
            <a:schemeClr val="lt1">
              <a:alpha val="49803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" name="Shape 349"/>
          <p:cNvSpPr txBox="1"/>
          <p:nvPr/>
        </p:nvSpPr>
        <p:spPr>
          <a:xfrm>
            <a:off x="23813" y="-12700"/>
            <a:ext cx="4244974" cy="1016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EXPOSITION</a:t>
            </a:r>
            <a:r>
              <a:rPr lang="en-US"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– We see all the different tropical toys and locations. Bikini girl waves at Snowman.</a:t>
            </a:r>
          </a:p>
        </p:txBody>
      </p:sp>
      <p:sp>
        <p:nvSpPr>
          <p:cNvPr id="350" name="Shape 350"/>
          <p:cNvSpPr txBox="1"/>
          <p:nvPr/>
        </p:nvSpPr>
        <p:spPr>
          <a:xfrm>
            <a:off x="23813" y="1190625"/>
            <a:ext cx="4359274" cy="70643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CONFLICT</a:t>
            </a:r>
            <a:r>
              <a:rPr lang="en-US"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– Snowman wants bikini girl, but he’s stuck in snow globe.</a:t>
            </a:r>
          </a:p>
        </p:txBody>
      </p:sp>
      <p:sp>
        <p:nvSpPr>
          <p:cNvPr id="351" name="Shape 351"/>
          <p:cNvSpPr txBox="1"/>
          <p:nvPr/>
        </p:nvSpPr>
        <p:spPr>
          <a:xfrm>
            <a:off x="23813" y="2078038"/>
            <a:ext cx="4244974" cy="1016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RISING ACTION</a:t>
            </a:r>
            <a:r>
              <a:rPr lang="en-US"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– Snowman tries everything to get out of the snow globe.</a:t>
            </a:r>
          </a:p>
        </p:txBody>
      </p:sp>
      <p:sp>
        <p:nvSpPr>
          <p:cNvPr id="352" name="Shape 352"/>
          <p:cNvSpPr txBox="1"/>
          <p:nvPr/>
        </p:nvSpPr>
        <p:spPr>
          <a:xfrm>
            <a:off x="28575" y="3300412"/>
            <a:ext cx="4190999" cy="1016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CLIMAX</a:t>
            </a:r>
            <a:r>
              <a:rPr lang="en-US"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– Snowman climbs out of snow globe, falls into fish tank, and sees Mermaid.</a:t>
            </a:r>
          </a:p>
        </p:txBody>
      </p:sp>
      <p:sp>
        <p:nvSpPr>
          <p:cNvPr id="353" name="Shape 353"/>
          <p:cNvSpPr txBox="1"/>
          <p:nvPr/>
        </p:nvSpPr>
        <p:spPr>
          <a:xfrm>
            <a:off x="28575" y="4449762"/>
            <a:ext cx="4190999" cy="7064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FALLING ACTION</a:t>
            </a:r>
            <a:r>
              <a:rPr lang="en-US"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– Snow globe falls down on him.</a:t>
            </a:r>
          </a:p>
        </p:txBody>
      </p:sp>
      <p:sp>
        <p:nvSpPr>
          <p:cNvPr id="354" name="Shape 354"/>
          <p:cNvSpPr txBox="1"/>
          <p:nvPr/>
        </p:nvSpPr>
        <p:spPr>
          <a:xfrm>
            <a:off x="28575" y="5381625"/>
            <a:ext cx="4190999" cy="1016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RESOLUTION</a:t>
            </a:r>
            <a:r>
              <a:rPr lang="en-US"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– Snowman is stuck in snow globe again and can’t have Mermaid or Bikini girl.</a:t>
            </a:r>
          </a:p>
        </p:txBody>
      </p:sp>
      <p:sp>
        <p:nvSpPr>
          <p:cNvPr id="355" name="Shape 355"/>
          <p:cNvSpPr txBox="1"/>
          <p:nvPr/>
        </p:nvSpPr>
        <p:spPr>
          <a:xfrm>
            <a:off x="4219575" y="6530975"/>
            <a:ext cx="1497013" cy="40163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20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Exposition</a:t>
            </a:r>
          </a:p>
        </p:txBody>
      </p:sp>
      <p:sp>
        <p:nvSpPr>
          <p:cNvPr id="356" name="Shape 356"/>
          <p:cNvSpPr txBox="1"/>
          <p:nvPr/>
        </p:nvSpPr>
        <p:spPr>
          <a:xfrm rot="-2820000">
            <a:off x="5317331" y="5242719"/>
            <a:ext cx="1827211" cy="4000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20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Rising Action</a:t>
            </a:r>
          </a:p>
        </p:txBody>
      </p:sp>
      <p:sp>
        <p:nvSpPr>
          <p:cNvPr id="357" name="Shape 357"/>
          <p:cNvSpPr txBox="1"/>
          <p:nvPr/>
        </p:nvSpPr>
        <p:spPr>
          <a:xfrm rot="3840000">
            <a:off x="6973887" y="5308601"/>
            <a:ext cx="1870075" cy="4000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20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Falling Action</a:t>
            </a:r>
          </a:p>
        </p:txBody>
      </p:sp>
      <p:sp>
        <p:nvSpPr>
          <p:cNvPr id="358" name="Shape 358"/>
          <p:cNvSpPr txBox="1"/>
          <p:nvPr/>
        </p:nvSpPr>
        <p:spPr>
          <a:xfrm>
            <a:off x="7667625" y="6524625"/>
            <a:ext cx="1509712" cy="4000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20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Resolution</a:t>
            </a:r>
          </a:p>
        </p:txBody>
      </p:sp>
      <p:sp>
        <p:nvSpPr>
          <p:cNvPr id="359" name="Shape 359"/>
          <p:cNvSpPr txBox="1"/>
          <p:nvPr/>
        </p:nvSpPr>
        <p:spPr>
          <a:xfrm>
            <a:off x="4195762" y="5892800"/>
            <a:ext cx="1139825" cy="4000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20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Conflict</a:t>
            </a:r>
          </a:p>
        </p:txBody>
      </p:sp>
      <p:sp>
        <p:nvSpPr>
          <p:cNvPr id="360" name="Shape 360"/>
          <p:cNvSpPr txBox="1"/>
          <p:nvPr/>
        </p:nvSpPr>
        <p:spPr>
          <a:xfrm>
            <a:off x="6819900" y="3911600"/>
            <a:ext cx="1025525" cy="4000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20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Climax</a:t>
            </a:r>
          </a:p>
        </p:txBody>
      </p:sp>
      <p:cxnSp>
        <p:nvCxnSpPr>
          <p:cNvPr id="361" name="Shape 361"/>
          <p:cNvCxnSpPr/>
          <p:nvPr/>
        </p:nvCxnSpPr>
        <p:spPr>
          <a:xfrm>
            <a:off x="4191000" y="6577013"/>
            <a:ext cx="1227137" cy="0"/>
          </a:xfrm>
          <a:prstGeom prst="straightConnector1">
            <a:avLst/>
          </a:prstGeom>
          <a:noFill/>
          <a:ln w="254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62" name="Shape 362"/>
          <p:cNvCxnSpPr/>
          <p:nvPr/>
        </p:nvCxnSpPr>
        <p:spPr>
          <a:xfrm>
            <a:off x="8220075" y="6575425"/>
            <a:ext cx="842963" cy="1587"/>
          </a:xfrm>
          <a:prstGeom prst="straightConnector1">
            <a:avLst/>
          </a:prstGeom>
          <a:noFill/>
          <a:ln w="254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63" name="Shape 363"/>
          <p:cNvCxnSpPr/>
          <p:nvPr/>
        </p:nvCxnSpPr>
        <p:spPr>
          <a:xfrm rot="10800000" flipH="1">
            <a:off x="5416550" y="4581524"/>
            <a:ext cx="1841499" cy="1993900"/>
          </a:xfrm>
          <a:prstGeom prst="straightConnector1">
            <a:avLst/>
          </a:prstGeom>
          <a:noFill/>
          <a:ln w="254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64" name="Shape 364"/>
          <p:cNvCxnSpPr/>
          <p:nvPr/>
        </p:nvCxnSpPr>
        <p:spPr>
          <a:xfrm>
            <a:off x="7261225" y="4581525"/>
            <a:ext cx="971550" cy="1993900"/>
          </a:xfrm>
          <a:prstGeom prst="straightConnector1">
            <a:avLst/>
          </a:prstGeom>
          <a:noFill/>
          <a:ln w="254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65" name="Shape 365"/>
          <p:cNvCxnSpPr/>
          <p:nvPr/>
        </p:nvCxnSpPr>
        <p:spPr>
          <a:xfrm>
            <a:off x="5175250" y="6226175"/>
            <a:ext cx="230188" cy="349250"/>
          </a:xfrm>
          <a:prstGeom prst="straightConnector1">
            <a:avLst/>
          </a:prstGeom>
          <a:noFill/>
          <a:ln w="57150" cap="flat" cmpd="sng">
            <a:solidFill>
              <a:schemeClr val="lt1"/>
            </a:solidFill>
            <a:prstDash val="solid"/>
            <a:round/>
            <a:headEnd type="none" w="med" len="med"/>
            <a:tailEnd type="triangle" w="lg" len="lg"/>
          </a:ln>
        </p:spPr>
      </p:cxnSp>
      <p:cxnSp>
        <p:nvCxnSpPr>
          <p:cNvPr id="366" name="Shape 366"/>
          <p:cNvCxnSpPr/>
          <p:nvPr/>
        </p:nvCxnSpPr>
        <p:spPr>
          <a:xfrm flipH="1">
            <a:off x="7285038" y="4273550"/>
            <a:ext cx="66674" cy="307974"/>
          </a:xfrm>
          <a:prstGeom prst="straightConnector1">
            <a:avLst/>
          </a:prstGeom>
          <a:noFill/>
          <a:ln w="57150" cap="flat" cmpd="sng">
            <a:solidFill>
              <a:schemeClr val="lt1"/>
            </a:solidFill>
            <a:prstDash val="solid"/>
            <a:round/>
            <a:headEnd type="none" w="med" len="med"/>
            <a:tailEnd type="triangle" w="lg" len="lg"/>
          </a:ln>
        </p:spPr>
      </p:cxnSp>
      <p:cxnSp>
        <p:nvCxnSpPr>
          <p:cNvPr id="367" name="Shape 367"/>
          <p:cNvCxnSpPr/>
          <p:nvPr/>
        </p:nvCxnSpPr>
        <p:spPr>
          <a:xfrm>
            <a:off x="-424504" y="-93927612"/>
            <a:ext cx="9144000" cy="0"/>
          </a:xfrm>
          <a:prstGeom prst="straightConnector1">
            <a:avLst/>
          </a:prstGeom>
          <a:noFill/>
          <a:ln w="2540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cxnSp>
      <p:grpSp>
        <p:nvGrpSpPr>
          <p:cNvPr id="368" name="Shape 368"/>
          <p:cNvGrpSpPr/>
          <p:nvPr/>
        </p:nvGrpSpPr>
        <p:grpSpPr>
          <a:xfrm>
            <a:off x="7604125" y="2111375"/>
            <a:ext cx="1636713" cy="750887"/>
            <a:chOff x="-215900" y="3276680"/>
            <a:chExt cx="1636802" cy="750767"/>
          </a:xfrm>
        </p:grpSpPr>
        <p:pic>
          <p:nvPicPr>
            <p:cNvPr id="369" name="Shape 369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703441" y="3276680"/>
              <a:ext cx="717460" cy="63492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70" name="Shape 370"/>
            <p:cNvSpPr txBox="1"/>
            <p:nvPr/>
          </p:nvSpPr>
          <p:spPr>
            <a:xfrm>
              <a:off x="-215900" y="3473450"/>
              <a:ext cx="1146468" cy="553997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Arial"/>
                <a:buNone/>
              </a:pPr>
              <a:r>
                <a:rPr lang="en-US" sz="3000" b="0" i="0" u="none" strike="noStrike" cap="none" baseline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M</a:t>
              </a:r>
              <a:r>
                <a:rPr lang="en-US" sz="1800" b="0" i="0" u="none" strike="noStrike" cap="none" baseline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ENU</a:t>
              </a:r>
            </a:p>
          </p:txBody>
        </p:sp>
      </p:grpSp>
      <p:sp>
        <p:nvSpPr>
          <p:cNvPr id="371" name="Shape 371"/>
          <p:cNvSpPr txBox="1"/>
          <p:nvPr/>
        </p:nvSpPr>
        <p:spPr>
          <a:xfrm>
            <a:off x="5200650" y="1878013"/>
            <a:ext cx="2595562" cy="8318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12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MOVIE MOMENT: How does the look on Snowman’s face show how far he’s willing to go to overcome the conflict?</a:t>
            </a:r>
          </a:p>
        </p:txBody>
      </p:sp>
      <p:sp>
        <p:nvSpPr>
          <p:cNvPr id="372" name="Shape 372"/>
          <p:cNvSpPr txBox="1"/>
          <p:nvPr/>
        </p:nvSpPr>
        <p:spPr>
          <a:xfrm>
            <a:off x="5200650" y="2719388"/>
            <a:ext cx="2595562" cy="6461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12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ANSWER: He is so excited that he’ll do anything to get out of the snow globe.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3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3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3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3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3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3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3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3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3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3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3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1471</Words>
  <Application>Microsoft Office PowerPoint</Application>
  <PresentationFormat>On-screen Show (4:3)</PresentationFormat>
  <Paragraphs>153</Paragraphs>
  <Slides>12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Kueter, Sydney</dc:creator>
  <cp:lastModifiedBy>Windows User</cp:lastModifiedBy>
  <cp:revision>1</cp:revision>
  <dcterms:modified xsi:type="dcterms:W3CDTF">2015-10-20T20:37:23Z</dcterms:modified>
</cp:coreProperties>
</file>